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EBFF338-AFAB-47C5-B05F-1EE8B228E06C}">
  <a:tblStyle styleId="{0EBFF338-AFAB-47C5-B05F-1EE8B228E06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c4c6ea9e39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g3c4c6ea9e39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g3c4c6ea9e39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f53248dfa2_0_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f53248dfa2_0_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3f53248dfa2_0_3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cbe3a31ba3_0_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" name="Google Shape;168;g3cbe3a31ba3_0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g3cbe3a31ba3_0_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f53248dfa2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f53248dfa2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g3f53248dfa2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cbe3a31ba3_0_2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cbe3a31ba3_0_20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3cbe3a31ba3_0_20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cbe3a31ba3_0_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" name="Google Shape;196;g3cbe3a31ba3_0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g3cbe3a31ba3_0_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6" name="Google Shape;206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cbe3a31ba3_0_2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cbe3a31ba3_0_2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g3cbe3a31ba3_0_22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f53248dfa2_0_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f53248dfa2_0_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g3f53248dfa2_0_2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dfae70082f_0_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4" name="Google Shape;254;g3dfae70082f_0_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g3dfae70082f_0_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8b3f3262db_0_6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8b3f3262db_0_65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g38b3f3262db_0_65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cc3353fba6_0_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cc3353fba6_0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g3cc3353fba6_0_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cc06854474_0_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4" name="Google Shape;304;g3cc06854474_0_7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g3cc06854474_0_7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cc41de9f01_0_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3cc41de9f01_0_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g3cc41de9f01_0_5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cc06854474_0_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5" name="Google Shape;325;g3cc06854474_0_8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g3cc06854474_0_8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8b3f3262db_0_58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38b3f3262db_0_58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g38b3f3262db_0_58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cc06854474_0_10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4" name="Google Shape;344;g3cc06854474_0_10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g3cc06854474_0_10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8b3f3262db_0_4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3" name="Google Shape;353;g38b3f3262db_0_4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g38b3f3262db_0_44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3cc06854474_0_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8" name="Google Shape;418;g3cc06854474_0_5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g3cc06854474_0_5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cbe3a31ba3_0_9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9" name="Google Shape;429;g3cbe3a31ba3_0_9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g3cbe3a31ba3_0_9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3cc06854474_0_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5" name="Google Shape;435;g3cc06854474_0_6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g3cc06854474_0_6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3" name="Google Shape;44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cc3353fba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cc3353fba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38b3f3262db_0_6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0" name="Google Shape;450;g38b3f3262db_0_6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g38b3f3262db_0_63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9" name="Google Shape;45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0" name="Google Shape;460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cbe3a31ba3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cbe3a31ba3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cc41de9f01_0_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g3cc41de9f01_0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g3cc41de9f01_0_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cc41de9f01_0_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cc41de9f01_0_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g3cc41de9f01_0_1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8b3f3262db_0_6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8b3f3262db_0_6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g38b3f3262db_0_62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cbe3a31ba3_0_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g3cbe3a31ba3_0_8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g3cbe3a31ba3_0_8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cc3353fba6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cc3353fba6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680455"/>
            <a:ext cx="10896600" cy="51706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body"/>
          </p:nvPr>
        </p:nvSpPr>
        <p:spPr>
          <a:xfrm>
            <a:off x="0" y="6534835"/>
            <a:ext cx="4460516" cy="3231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64000" lIns="274300" spcFirstLastPara="1" rIns="274300" wrap="square" tIns="6400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/>
          <p:nvPr>
            <p:ph type="title"/>
          </p:nvPr>
        </p:nvSpPr>
        <p:spPr>
          <a:xfrm>
            <a:off x="0" y="-212366"/>
            <a:ext cx="10896600" cy="21236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200"/>
              <a:buFont typeface="Arial"/>
              <a:buNone/>
              <a:defRPr b="0" i="0" sz="1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1"/>
          <p:cNvSpPr txBox="1"/>
          <p:nvPr>
            <p:ph idx="1" type="body"/>
          </p:nvPr>
        </p:nvSpPr>
        <p:spPr>
          <a:xfrm>
            <a:off x="0" y="6534835"/>
            <a:ext cx="4460516" cy="3231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64000" lIns="274300" spcFirstLastPara="1" rIns="274300" wrap="square" tIns="6400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 showMasterSp="0">
  <p:cSld name="Custom Layou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/>
          <p:nvPr/>
        </p:nvSpPr>
        <p:spPr>
          <a:xfrm>
            <a:off x="0" y="-9939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W–Madison logo with white text on a red background" id="60" name="Google Shape;60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57092" y="2911281"/>
            <a:ext cx="3077817" cy="1035438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2"/>
          <p:cNvSpPr txBox="1"/>
          <p:nvPr>
            <p:ph type="title"/>
          </p:nvPr>
        </p:nvSpPr>
        <p:spPr>
          <a:xfrm>
            <a:off x="0" y="-222305"/>
            <a:ext cx="10896600" cy="21236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200"/>
              <a:buFont typeface="Arial"/>
              <a:buNone/>
              <a:defRPr b="0" i="0" sz="1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anchorCtr="0" anchor="b" bIns="0" lIns="0" spcFirstLastPara="1" rIns="91425" wrap="square" tIns="4570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64" name="Google Shape;64;p13"/>
          <p:cNvSpPr txBox="1"/>
          <p:nvPr>
            <p:ph idx="1" type="body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spAutoFit/>
          </a:bodyPr>
          <a:lstStyle>
            <a:lvl1pPr indent="-330200" lvl="0" marL="457200"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1pPr>
            <a:lvl2pPr indent="-330200" lvl="1" marL="9144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2pPr>
            <a:lvl3pPr indent="-330200" lvl="2" marL="13716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3pPr>
            <a:lvl4pPr indent="-330200" lvl="3" marL="18288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4pPr>
            <a:lvl5pPr indent="-330200" lvl="4" marL="22860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5pPr>
            <a:lvl6pPr indent="-330200" lvl="5" marL="27432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6pPr>
            <a:lvl7pPr indent="-330200" lvl="6" marL="32004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7pPr>
            <a:lvl8pPr indent="-330200" lvl="7" marL="36576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8pPr>
            <a:lvl9pPr indent="-330200" lvl="8" marL="41148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/>
        </p:txBody>
      </p:sp>
      <p:sp>
        <p:nvSpPr>
          <p:cNvPr id="65" name="Google Shape;65;p1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buNone/>
              <a:defRPr sz="1900"/>
            </a:lvl1pPr>
            <a:lvl2pPr lvl="1">
              <a:buNone/>
              <a:defRPr sz="1900"/>
            </a:lvl2pPr>
            <a:lvl3pPr lvl="2">
              <a:buNone/>
              <a:defRPr sz="1900"/>
            </a:lvl3pPr>
            <a:lvl4pPr lvl="3">
              <a:buNone/>
              <a:defRPr sz="1900"/>
            </a:lvl4pPr>
            <a:lvl5pPr lvl="4">
              <a:buNone/>
              <a:defRPr sz="1900"/>
            </a:lvl5pPr>
            <a:lvl6pPr lvl="5">
              <a:buNone/>
              <a:defRPr sz="1900"/>
            </a:lvl6pPr>
            <a:lvl7pPr lvl="6">
              <a:buNone/>
              <a:defRPr sz="1900"/>
            </a:lvl7pPr>
            <a:lvl8pPr lvl="7">
              <a:buNone/>
              <a:defRPr sz="1900"/>
            </a:lvl8pPr>
            <a:lvl9pPr lvl="8">
              <a:buNone/>
              <a:defRPr sz="19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bg>
      <p:bgPr>
        <a:blipFill>
          <a:blip r:embed="rId2">
            <a:alphaModFix amt="50344"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>
            <a:off x="0" y="0"/>
            <a:ext cx="10464798" cy="6858000"/>
          </a:xfrm>
          <a:custGeom>
            <a:rect b="b" l="l" r="r" t="t"/>
            <a:pathLst>
              <a:path extrusionOk="0" h="6858000" w="10464798">
                <a:moveTo>
                  <a:pt x="0" y="0"/>
                </a:moveTo>
                <a:lnTo>
                  <a:pt x="406398" y="0"/>
                </a:lnTo>
                <a:lnTo>
                  <a:pt x="5498904" y="0"/>
                </a:lnTo>
                <a:lnTo>
                  <a:pt x="5850595" y="0"/>
                </a:lnTo>
                <a:lnTo>
                  <a:pt x="10464798" y="0"/>
                </a:lnTo>
                <a:lnTo>
                  <a:pt x="8809500" y="6858000"/>
                </a:lnTo>
                <a:lnTo>
                  <a:pt x="5850595" y="6858000"/>
                </a:lnTo>
                <a:lnTo>
                  <a:pt x="3843605" y="6858000"/>
                </a:lnTo>
                <a:lnTo>
                  <a:pt x="40639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1212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3"/>
          <p:cNvSpPr txBox="1"/>
          <p:nvPr>
            <p:ph idx="1" type="body"/>
          </p:nvPr>
        </p:nvSpPr>
        <p:spPr>
          <a:xfrm>
            <a:off x="457200" y="3429374"/>
            <a:ext cx="6159500" cy="410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7C7C7"/>
              </a:buClr>
              <a:buSzPts val="2300"/>
              <a:buNone/>
              <a:defRPr sz="2300">
                <a:solidFill>
                  <a:srgbClr val="C7C7C7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3"/>
          <p:cNvSpPr/>
          <p:nvPr/>
        </p:nvSpPr>
        <p:spPr>
          <a:xfrm>
            <a:off x="457200" y="3182248"/>
            <a:ext cx="471523" cy="94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3"/>
          <p:cNvSpPr txBox="1"/>
          <p:nvPr>
            <p:ph idx="2" type="body"/>
          </p:nvPr>
        </p:nvSpPr>
        <p:spPr>
          <a:xfrm>
            <a:off x="457199" y="6231067"/>
            <a:ext cx="7530353" cy="29546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F8F8F"/>
              </a:buClr>
              <a:buSzPts val="1800"/>
              <a:buNone/>
              <a:defRPr b="1" sz="1800">
                <a:solidFill>
                  <a:srgbClr val="8F8F8F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type="title"/>
          </p:nvPr>
        </p:nvSpPr>
        <p:spPr>
          <a:xfrm>
            <a:off x="457199" y="1874966"/>
            <a:ext cx="7530353" cy="115416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182875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/>
          <p:nvPr>
            <p:ph type="title"/>
          </p:nvPr>
        </p:nvSpPr>
        <p:spPr>
          <a:xfrm>
            <a:off x="457200" y="680455"/>
            <a:ext cx="10896600" cy="51706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/>
          <p:nvPr/>
        </p:nvSpPr>
        <p:spPr>
          <a:xfrm>
            <a:off x="457200" y="1331912"/>
            <a:ext cx="471523" cy="94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1524000" y="1524000"/>
            <a:ext cx="98298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2" type="body"/>
          </p:nvPr>
        </p:nvSpPr>
        <p:spPr>
          <a:xfrm>
            <a:off x="0" y="6534055"/>
            <a:ext cx="4460516" cy="3231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64000" lIns="274300" spcFirstLastPara="1" rIns="274300" wrap="square" tIns="64000">
            <a:sp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5"/>
          <p:cNvPicPr preferRelativeResize="0"/>
          <p:nvPr/>
        </p:nvPicPr>
        <p:blipFill rotWithShape="1">
          <a:blip r:embed="rId2">
            <a:alphaModFix/>
          </a:blip>
          <a:srcRect b="0" l="0" r="4479" t="0"/>
          <a:stretch/>
        </p:blipFill>
        <p:spPr>
          <a:xfrm>
            <a:off x="0" y="0"/>
            <a:ext cx="116459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5"/>
          <p:cNvSpPr/>
          <p:nvPr/>
        </p:nvSpPr>
        <p:spPr>
          <a:xfrm>
            <a:off x="469900" y="1104900"/>
            <a:ext cx="10210800" cy="46482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5"/>
          <p:cNvSpPr txBox="1"/>
          <p:nvPr>
            <p:ph type="title"/>
          </p:nvPr>
        </p:nvSpPr>
        <p:spPr>
          <a:xfrm>
            <a:off x="965200" y="3128918"/>
            <a:ext cx="9080500" cy="6001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charts">
  <p:cSld name="2 char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680455"/>
            <a:ext cx="10896600" cy="51706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/>
          <p:nvPr>
            <p:ph idx="2" type="chart"/>
          </p:nvPr>
        </p:nvSpPr>
        <p:spPr>
          <a:xfrm>
            <a:off x="457200" y="1530523"/>
            <a:ext cx="5429250" cy="46416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53535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" name="Google Shape;36;p6"/>
          <p:cNvSpPr/>
          <p:nvPr>
            <p:ph idx="3" type="chart"/>
          </p:nvPr>
        </p:nvSpPr>
        <p:spPr>
          <a:xfrm>
            <a:off x="6438900" y="1530523"/>
            <a:ext cx="4914900" cy="46416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53535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Google Shape;37;p6"/>
          <p:cNvSpPr txBox="1"/>
          <p:nvPr>
            <p:ph idx="1" type="body"/>
          </p:nvPr>
        </p:nvSpPr>
        <p:spPr>
          <a:xfrm>
            <a:off x="0" y="6534835"/>
            <a:ext cx="4460516" cy="3231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64000" lIns="274300" spcFirstLastPara="1" rIns="274300" wrap="square" tIns="6400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">
  <p:cSld name="Table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457200" y="680455"/>
            <a:ext cx="10896600" cy="51706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0" y="6534835"/>
            <a:ext cx="4460516" cy="3231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64000" lIns="274300" spcFirstLastPara="1" rIns="274300" wrap="square" tIns="6400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 showMasterSp="0">
  <p:cSld name="1_Custom Layou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0" y="-9940"/>
            <a:ext cx="12192000" cy="6867939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W–Madison logo with white text on a red background" id="43" name="Google Shape;43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57092" y="2911281"/>
            <a:ext cx="3077817" cy="1035438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8"/>
          <p:cNvSpPr txBox="1"/>
          <p:nvPr>
            <p:ph type="title"/>
          </p:nvPr>
        </p:nvSpPr>
        <p:spPr>
          <a:xfrm>
            <a:off x="0" y="-222305"/>
            <a:ext cx="10896600" cy="21236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200"/>
              <a:buFont typeface="Arial"/>
              <a:buNone/>
              <a:defRPr b="0" i="0" sz="1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/>
          <p:nvPr>
            <p:ph type="title"/>
          </p:nvPr>
        </p:nvSpPr>
        <p:spPr>
          <a:xfrm>
            <a:off x="457200" y="680455"/>
            <a:ext cx="10896600" cy="51706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"/>
          <p:cNvSpPr/>
          <p:nvPr/>
        </p:nvSpPr>
        <p:spPr>
          <a:xfrm>
            <a:off x="457200" y="1331912"/>
            <a:ext cx="471523" cy="94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9"/>
          <p:cNvSpPr txBox="1"/>
          <p:nvPr>
            <p:ph idx="1" type="body"/>
          </p:nvPr>
        </p:nvSpPr>
        <p:spPr>
          <a:xfrm>
            <a:off x="1524000" y="1524000"/>
            <a:ext cx="47244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2" type="body"/>
          </p:nvPr>
        </p:nvSpPr>
        <p:spPr>
          <a:xfrm>
            <a:off x="0" y="6534055"/>
            <a:ext cx="4460516" cy="3231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64000" lIns="274300" spcFirstLastPara="1" rIns="274300" wrap="square" tIns="6400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9"/>
          <p:cNvSpPr txBox="1"/>
          <p:nvPr>
            <p:ph idx="3" type="body"/>
          </p:nvPr>
        </p:nvSpPr>
        <p:spPr>
          <a:xfrm>
            <a:off x="6438900" y="1524000"/>
            <a:ext cx="49149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hart">
  <p:cSld name="Title and Char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 txBox="1"/>
          <p:nvPr>
            <p:ph type="title"/>
          </p:nvPr>
        </p:nvSpPr>
        <p:spPr>
          <a:xfrm>
            <a:off x="457200" y="680455"/>
            <a:ext cx="10896600" cy="51706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"/>
          <p:cNvSpPr txBox="1"/>
          <p:nvPr>
            <p:ph idx="1" type="body"/>
          </p:nvPr>
        </p:nvSpPr>
        <p:spPr>
          <a:xfrm>
            <a:off x="0" y="6534055"/>
            <a:ext cx="4460516" cy="3231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64000" lIns="274300" spcFirstLastPara="1" rIns="274300" wrap="square" tIns="6400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10"/>
          <p:cNvSpPr/>
          <p:nvPr>
            <p:ph idx="2" type="chart"/>
          </p:nvPr>
        </p:nvSpPr>
        <p:spPr>
          <a:xfrm>
            <a:off x="1524000" y="1523999"/>
            <a:ext cx="9829800" cy="46318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53535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680455"/>
            <a:ext cx="10896600" cy="51706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400"/>
              <a:buFont typeface="Arial"/>
              <a:buNone/>
              <a:defRPr b="1" i="0" sz="3400" u="none" cap="none" strike="noStrike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524000"/>
            <a:ext cx="10896600" cy="17753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>
            <a:lvl1pPr indent="-3937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53535"/>
              </a:buClr>
              <a:buSzPts val="2600"/>
              <a:buFont typeface="Arial"/>
              <a:buChar char="•"/>
              <a:defRPr b="0" i="0" sz="2600" u="none" cap="none" strike="noStrike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6195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53535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0" y="6543580"/>
            <a:ext cx="1116106" cy="3144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274300" spcFirstLastPara="1" rIns="274300" wrap="square" tIns="4570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/>
          <p:nvPr/>
        </p:nvSpPr>
        <p:spPr>
          <a:xfrm>
            <a:off x="11647553" y="0"/>
            <a:ext cx="5706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W–Madison crest logo in red" id="14" name="Google Shape;14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1704812" y="222225"/>
            <a:ext cx="456122" cy="716763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72">
          <p15:clr>
            <a:srgbClr val="F26B43"/>
          </p15:clr>
        </p15:guide>
        <p15:guide id="2" pos="72">
          <p15:clr>
            <a:srgbClr val="F26B43"/>
          </p15:clr>
        </p15:guide>
        <p15:guide id="3" pos="7608">
          <p15:clr>
            <a:srgbClr val="F26B43"/>
          </p15:clr>
        </p15:guide>
        <p15:guide id="4" orient="horz" pos="4248">
          <p15:clr>
            <a:srgbClr val="F26B43"/>
          </p15:clr>
        </p15:guide>
        <p15:guide id="5" pos="288">
          <p15:clr>
            <a:srgbClr val="F26B43"/>
          </p15:clr>
        </p15:guide>
        <p15:guide id="6" orient="horz" pos="768">
          <p15:clr>
            <a:srgbClr val="F26B43"/>
          </p15:clr>
        </p15:guide>
        <p15:guide id="7" orient="horz" pos="960">
          <p15:clr>
            <a:srgbClr val="F26B43"/>
          </p15:clr>
        </p15:guide>
        <p15:guide id="8" orient="horz" pos="1152">
          <p15:clr>
            <a:srgbClr val="F26B43"/>
          </p15:clr>
        </p15:guide>
        <p15:guide id="9" orient="horz" pos="3888">
          <p15:clr>
            <a:srgbClr val="F26B43"/>
          </p15:clr>
        </p15:guide>
        <p15:guide id="10" pos="9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jpg"/><Relationship Id="rId4" Type="http://schemas.openxmlformats.org/officeDocument/2006/relationships/hyperlink" Target="https://www.nrel.gov/docs/gen/fy25/94502.jpg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gis-fws.opendata.arcgis.com/datasets/fws::us-electric-power-transmission-lines/explore?location=39.232395%2C-7.477918%2C0" TargetMode="External"/><Relationship Id="rId4" Type="http://schemas.openxmlformats.org/officeDocument/2006/relationships/image" Target="../media/image1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www.wpr.org/economy/second-data-center-project-proposed-in-beaver-dam" TargetMode="External"/><Relationship Id="rId4" Type="http://schemas.openxmlformats.org/officeDocument/2006/relationships/hyperlink" Target="https://www.wpr.org/news/mount-pleasant-approves-site-plans-microsoft-data-center-expansion#:~:text=In%20an%20email%2C%20Microsoft's%20spokesperson%20said%20together,electricity%20system%20costs%20for%20Wisconsin%20by%202050." TargetMode="External"/><Relationship Id="rId5" Type="http://schemas.openxmlformats.org/officeDocument/2006/relationships/hyperlink" Target="https://doi.org/10.1109/JPHOTOV.2021.3136805" TargetMode="External"/><Relationship Id="rId6" Type="http://schemas.openxmlformats.org/officeDocument/2006/relationships/hyperlink" Target="https://docs.legis.wisconsin.gov/2025/proposals/ab840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Relationship Id="rId4" Type="http://schemas.openxmlformats.org/officeDocument/2006/relationships/hyperlink" Target="https://maps.nrel.gov/speed-to-power/data-viewer?vL=6834e82591241decedd4ef8c%2C6838ae2891241decedd4ef8f%2C6973f60c8dd04c05f5987ee1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colab.research.google.com/drive/1hZf8a6WcJPhB2YemszFScn8mCywm80E-?usp=sharing" TargetMode="External"/><Relationship Id="rId4" Type="http://schemas.openxmlformats.org/officeDocument/2006/relationships/hyperlink" Target="https://www.goldmansachs.com/pdfs/insights/pages/generational-growth-ai-data-centers-and-the-coming-us-power-surge/report.pdf%5C" TargetMode="External"/><Relationship Id="rId5" Type="http://schemas.openxmlformats.org/officeDocument/2006/relationships/image" Target="../media/image2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Relationship Id="rId4" Type="http://schemas.openxmlformats.org/officeDocument/2006/relationships/image" Target="../media/image2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.png"/><Relationship Id="rId10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eta-publications.lbl.gov/sites/default/files/2024-12/lbnl-2024-united-states-data-center-energy-usage-report_1.pdf" TargetMode="External"/><Relationship Id="rId4" Type="http://schemas.openxmlformats.org/officeDocument/2006/relationships/hyperlink" Target="https://eta-publications.lbl.gov/sites/default/files/2024-12/lbnl-2024-united-states-data-center-energy-usage-report_1.pdf" TargetMode="External"/><Relationship Id="rId9" Type="http://schemas.openxmlformats.org/officeDocument/2006/relationships/image" Target="../media/image28.png"/><Relationship Id="rId5" Type="http://schemas.openxmlformats.org/officeDocument/2006/relationships/image" Target="../media/image16.jpg"/><Relationship Id="rId6" Type="http://schemas.openxmlformats.org/officeDocument/2006/relationships/image" Target="../media/image12.png"/><Relationship Id="rId7" Type="http://schemas.openxmlformats.org/officeDocument/2006/relationships/image" Target="../media/image25.png"/><Relationship Id="rId8" Type="http://schemas.openxmlformats.org/officeDocument/2006/relationships/image" Target="../media/image2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wedcazurecdn.blob.core.windows.net/public/OnlineDirectoryProgramGuidelines/BCD_DCSTE_CY26_PG.pdf" TargetMode="External"/><Relationship Id="rId4" Type="http://schemas.openxmlformats.org/officeDocument/2006/relationships/hyperlink" Target="https://wisconsinwatch.org/2026/04/wisconsin-data-center-tax-break-to-cost-state-more-than-2-billion-lost-revenue/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epoch.ai/data/machine-learning-hardware" TargetMode="External"/><Relationship Id="rId4" Type="http://schemas.openxmlformats.org/officeDocument/2006/relationships/image" Target="../media/image2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e1.nmcdn.io/assets/loudoun/wp-content/uploads/2025/05/2024-NVTC-Data-Center-Report.pdf" TargetMode="External"/><Relationship Id="rId4" Type="http://schemas.openxmlformats.org/officeDocument/2006/relationships/hyperlink" Target="https://www.datacentermap.com/usa/virginia/" TargetMode="Externa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docs.legis.wisconsin.gov/statutes/statutes/66/vi/0602" TargetMode="External"/><Relationship Id="rId4" Type="http://schemas.openxmlformats.org/officeDocument/2006/relationships/hyperlink" Target="https://static1.squarespace.com/static/690d716d42689257da9ee375/t/695e41f6704145175831dc40/1767784950284/Data+Centers+in+Wisconsin+-+The+Perfect+Storm+of+Incentives.pdf" TargetMode="External"/><Relationship Id="rId5" Type="http://schemas.openxmlformats.org/officeDocument/2006/relationships/hyperlink" Target="https://static1.squarespace.com/static/690d716d42689257da9ee375/t/695e41f6704145175831dc40/1767784950284/Data+Centers+in+Wisconsin+-+The+Perfect+Storm+of+Incentives.pdf" TargetMode="External"/><Relationship Id="rId6" Type="http://schemas.openxmlformats.org/officeDocument/2006/relationships/image" Target="../media/image3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7.jpg"/><Relationship Id="rId4" Type="http://schemas.openxmlformats.org/officeDocument/2006/relationships/image" Target="../media/image32.jpg"/><Relationship Id="rId5" Type="http://schemas.openxmlformats.org/officeDocument/2006/relationships/hyperlink" Target="https://www.revenue.wi.gov/DOR%20Publications/tif-manual.pdf" TargetMode="External"/><Relationship Id="rId6" Type="http://schemas.openxmlformats.org/officeDocument/2006/relationships/hyperlink" Target="https://portdatacenter.com/faq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climate.law.columbia.edu/content/community-benefits-agreements-database" TargetMode="External"/><Relationship Id="rId4" Type="http://schemas.openxmlformats.org/officeDocument/2006/relationships/hyperlink" Target="https://www.energy.gov/eere/wind/windexchange/windexchange/wind-energy-community-benefits-guide" TargetMode="External"/><Relationship Id="rId5" Type="http://schemas.openxmlformats.org/officeDocument/2006/relationships/image" Target="../media/image36.png"/><Relationship Id="rId6" Type="http://schemas.openxmlformats.org/officeDocument/2006/relationships/hyperlink" Target="https://www.cityoflancasterpa.gov/data-center/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bidenwhitehouse.archives.gov/briefing-room/presidential-actions/2025/01/14/executive-order-on-advancing-united-states-leadership-in-artificial-intelligence-infrastructure/" TargetMode="External"/><Relationship Id="rId4" Type="http://schemas.openxmlformats.org/officeDocument/2006/relationships/hyperlink" Target="https://www.federalregister.gov/documents/2025/07/28/2025-14212/accelerating-federal-permitting-of-data-center-infrastructure" TargetMode="External"/><Relationship Id="rId5" Type="http://schemas.openxmlformats.org/officeDocument/2006/relationships/hyperlink" Target="https://www.congress.gov/bill/119th-congress/house-bill/5927" TargetMode="External"/><Relationship Id="rId6" Type="http://schemas.openxmlformats.org/officeDocument/2006/relationships/hyperlink" Target="https://www.congress.gov/bill/119th-congress/senate-bill/1475" TargetMode="External"/><Relationship Id="rId7" Type="http://schemas.openxmlformats.org/officeDocument/2006/relationships/hyperlink" Target="https://www.congress.gov/bill/119th-congress/senate-bill/3585" TargetMode="External"/><Relationship Id="rId8" Type="http://schemas.openxmlformats.org/officeDocument/2006/relationships/hyperlink" Target="https://www.congress.gov/bill/119th-congress/senate-bill/4214/text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Relationship Id="rId3" Type="http://schemas.openxmlformats.org/officeDocument/2006/relationships/hyperlink" Target="mailto:anna.haensch@wisc.edu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38.png"/><Relationship Id="rId6" Type="http://schemas.openxmlformats.org/officeDocument/2006/relationships/hyperlink" Target="https://www.reddit.com/r/wisconsin/comments/1s8xr93/data_center_driveby_in_port_washington_if_you/" TargetMode="Externa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5.png"/><Relationship Id="rId4" Type="http://schemas.openxmlformats.org/officeDocument/2006/relationships/hyperlink" Target="https://github.com/sachinlohith/internetatlas/tree/master" TargetMode="Externa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gis-fws.opendata.arcgis.com/datasets/fws::us-electric-power-transmission-lines/explore?location=38.861241%2C-90.562025%2C3" TargetMode="External"/><Relationship Id="rId4" Type="http://schemas.openxmlformats.org/officeDocument/2006/relationships/image" Target="../media/image3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Relationship Id="rId4" Type="http://schemas.openxmlformats.org/officeDocument/2006/relationships/image" Target="../media/image11.jpg"/><Relationship Id="rId5" Type="http://schemas.openxmlformats.org/officeDocument/2006/relationships/image" Target="../media/image8.png"/><Relationship Id="rId6" Type="http://schemas.openxmlformats.org/officeDocument/2006/relationships/image" Target="../media/image33.gif"/><Relationship Id="rId7" Type="http://schemas.openxmlformats.org/officeDocument/2006/relationships/image" Target="../media/image1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Relationship Id="rId4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eta-publications.lbl.gov/sites/default/files/2024-12/lbnl-2024-united-states-data-center-energy-usage-report_1.pdf" TargetMode="External"/><Relationship Id="rId4" Type="http://schemas.openxmlformats.org/officeDocument/2006/relationships/hyperlink" Target="https://iea.blob.core.windows.net/assets/de9dea13-b07d-42c5-a398-d1b3ae17d866/EnergyandAI.pdf" TargetMode="External"/><Relationship Id="rId5" Type="http://schemas.openxmlformats.org/officeDocument/2006/relationships/image" Target="../media/image3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annahaensch.com/wisconsin_data_center_map/" TargetMode="External"/><Relationship Id="rId4" Type="http://schemas.openxmlformats.org/officeDocument/2006/relationships/hyperlink" Target="https://annahaensch.com/wisconsin_data_center_map/" TargetMode="External"/><Relationship Id="rId5" Type="http://schemas.openxmlformats.org/officeDocument/2006/relationships/image" Target="../media/image3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4" title="data_Center.png"/>
          <p:cNvPicPr preferRelativeResize="0"/>
          <p:nvPr/>
        </p:nvPicPr>
        <p:blipFill rotWithShape="1">
          <a:blip r:embed="rId3">
            <a:alphaModFix/>
          </a:blip>
          <a:srcRect b="33436" l="0" r="0" t="1055"/>
          <a:stretch/>
        </p:blipFill>
        <p:spPr>
          <a:xfrm>
            <a:off x="0" y="1129525"/>
            <a:ext cx="11659174" cy="5728476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4"/>
          <p:cNvSpPr txBox="1"/>
          <p:nvPr>
            <p:ph type="title"/>
          </p:nvPr>
        </p:nvSpPr>
        <p:spPr>
          <a:xfrm>
            <a:off x="518050" y="480925"/>
            <a:ext cx="9998400" cy="1819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182875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b="1" lang="en-US" sz="6400"/>
              <a:t>Wisconsin Data Centers in 2026</a:t>
            </a:r>
            <a:endParaRPr b="1" sz="6400"/>
          </a:p>
        </p:txBody>
      </p:sp>
      <p:sp>
        <p:nvSpPr>
          <p:cNvPr id="73" name="Google Shape;73;p14"/>
          <p:cNvSpPr txBox="1"/>
          <p:nvPr>
            <p:ph idx="1" type="body"/>
          </p:nvPr>
        </p:nvSpPr>
        <p:spPr>
          <a:xfrm>
            <a:off x="457200" y="3923625"/>
            <a:ext cx="10949100" cy="32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7C7"/>
              </a:buClr>
              <a:buSzPts val="2300"/>
              <a:buNone/>
            </a:pPr>
            <a:r>
              <a:rPr lang="en-US" sz="2300">
                <a:solidFill>
                  <a:srgbClr val="353535"/>
                </a:solidFill>
                <a:highlight>
                  <a:schemeClr val="lt2"/>
                </a:highlight>
              </a:rPr>
              <a:t>Anna Haensch, PhD</a:t>
            </a:r>
            <a:endParaRPr sz="2300">
              <a:solidFill>
                <a:srgbClr val="353535"/>
              </a:solidFill>
              <a:highlight>
                <a:schemeClr val="lt2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7C7"/>
              </a:buClr>
              <a:buSzPts val="2300"/>
              <a:buNone/>
            </a:pPr>
            <a:r>
              <a:rPr lang="en-US" sz="2300">
                <a:solidFill>
                  <a:srgbClr val="353535"/>
                </a:solidFill>
                <a:highlight>
                  <a:schemeClr val="lt2"/>
                </a:highlight>
              </a:rPr>
              <a:t>Research Associate Professor, Data Science Institute</a:t>
            </a:r>
            <a:endParaRPr sz="2300">
              <a:solidFill>
                <a:srgbClr val="353535"/>
              </a:solidFill>
              <a:highlight>
                <a:schemeClr val="lt2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7C7"/>
              </a:buClr>
              <a:buSzPts val="2300"/>
              <a:buNone/>
            </a:pPr>
            <a:r>
              <a:rPr lang="en-US" sz="2300">
                <a:solidFill>
                  <a:srgbClr val="353535"/>
                </a:solidFill>
                <a:highlight>
                  <a:schemeClr val="lt2"/>
                </a:highlight>
              </a:rPr>
              <a:t>Associate Director, Digital Scholarship Hub</a:t>
            </a:r>
            <a:endParaRPr sz="2300">
              <a:solidFill>
                <a:srgbClr val="353535"/>
              </a:solidFill>
              <a:highlight>
                <a:schemeClr val="lt2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7C7"/>
              </a:buClr>
              <a:buSzPts val="2300"/>
              <a:buNone/>
            </a:pPr>
            <a:r>
              <a:t/>
            </a:r>
            <a:endParaRPr sz="2300">
              <a:solidFill>
                <a:srgbClr val="353535"/>
              </a:solidFill>
              <a:highlight>
                <a:schemeClr val="lt2"/>
              </a:highlight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7C7"/>
              </a:buClr>
              <a:buSzPts val="2300"/>
              <a:buNone/>
            </a:pPr>
            <a:r>
              <a:rPr lang="en-US" sz="2300">
                <a:solidFill>
                  <a:srgbClr val="353535"/>
                </a:solidFill>
                <a:highlight>
                  <a:schemeClr val="lt2"/>
                </a:highlight>
              </a:rPr>
              <a:t>July 20, 2026</a:t>
            </a:r>
            <a:endParaRPr sz="2300">
              <a:solidFill>
                <a:srgbClr val="353535"/>
              </a:solidFill>
              <a:highlight>
                <a:schemeClr val="lt2"/>
              </a:highlight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7C7"/>
              </a:buClr>
              <a:buSzPts val="2300"/>
              <a:buNone/>
            </a:pPr>
            <a:r>
              <a:rPr lang="en-US" sz="2300">
                <a:solidFill>
                  <a:srgbClr val="353535"/>
                </a:solidFill>
                <a:highlight>
                  <a:schemeClr val="lt2"/>
                </a:highlight>
              </a:rPr>
              <a:t>Wisconsin Association of Assessing Officers</a:t>
            </a:r>
            <a:endParaRPr sz="2300">
              <a:solidFill>
                <a:srgbClr val="353535"/>
              </a:solidFill>
              <a:highlight>
                <a:schemeClr val="lt2"/>
              </a:highlight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7C7"/>
              </a:buClr>
              <a:buSzPts val="2300"/>
              <a:buNone/>
            </a:pPr>
            <a:r>
              <a:t/>
            </a:r>
            <a:endParaRPr sz="2300">
              <a:solidFill>
                <a:srgbClr val="353535"/>
              </a:solidFill>
              <a:highlight>
                <a:schemeClr val="lt2"/>
              </a:highlight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7C7"/>
              </a:buClr>
              <a:buSzPts val="2300"/>
              <a:buNone/>
            </a:pPr>
            <a:r>
              <a:t/>
            </a:r>
            <a:endParaRPr sz="2300">
              <a:solidFill>
                <a:srgbClr val="353535"/>
              </a:solidFill>
              <a:highlight>
                <a:schemeClr val="lt2"/>
              </a:highligh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3"/>
          <p:cNvSpPr txBox="1"/>
          <p:nvPr>
            <p:ph type="title"/>
          </p:nvPr>
        </p:nvSpPr>
        <p:spPr>
          <a:xfrm>
            <a:off x="965200" y="3128918"/>
            <a:ext cx="9080400" cy="600300"/>
          </a:xfrm>
          <a:prstGeom prst="rect">
            <a:avLst/>
          </a:prstGeom>
        </p:spPr>
        <p:txBody>
          <a:bodyPr anchorCtr="0" anchor="ctr" bIns="0" lIns="0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2. Utility and Resource Impacts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4"/>
          <p:cNvSpPr txBox="1"/>
          <p:nvPr>
            <p:ph type="title"/>
          </p:nvPr>
        </p:nvSpPr>
        <p:spPr>
          <a:xfrm>
            <a:off x="355600" y="362955"/>
            <a:ext cx="108966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400"/>
              <a:buFont typeface="Arial"/>
              <a:buNone/>
            </a:pPr>
            <a:r>
              <a:rPr lang="en-US"/>
              <a:t>Infrastructure Considerations</a:t>
            </a:r>
            <a:endParaRPr/>
          </a:p>
        </p:txBody>
      </p:sp>
      <p:sp>
        <p:nvSpPr>
          <p:cNvPr id="172" name="Google Shape;172;p24"/>
          <p:cNvSpPr txBox="1"/>
          <p:nvPr/>
        </p:nvSpPr>
        <p:spPr>
          <a:xfrm>
            <a:off x="-74075" y="4284450"/>
            <a:ext cx="76296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3" name="Google Shape;173;p24" title="94502.jpg"/>
          <p:cNvPicPr preferRelativeResize="0"/>
          <p:nvPr/>
        </p:nvPicPr>
        <p:blipFill rotWithShape="1">
          <a:blip r:embed="rId3">
            <a:alphaModFix/>
          </a:blip>
          <a:srcRect b="3339" l="0" r="0" t="4180"/>
          <a:stretch/>
        </p:blipFill>
        <p:spPr>
          <a:xfrm>
            <a:off x="1447800" y="1036387"/>
            <a:ext cx="8990751" cy="5379401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4"/>
          <p:cNvSpPr txBox="1"/>
          <p:nvPr>
            <p:ph idx="1" type="body"/>
          </p:nvPr>
        </p:nvSpPr>
        <p:spPr>
          <a:xfrm>
            <a:off x="0" y="6572035"/>
            <a:ext cx="5947200" cy="295500"/>
          </a:xfrm>
          <a:prstGeom prst="rect">
            <a:avLst/>
          </a:prstGeom>
        </p:spPr>
        <p:txBody>
          <a:bodyPr anchorCtr="0" anchor="t" bIns="64000" lIns="274300" spcFirstLastPara="1" rIns="274300" wrap="square" tIns="640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Roberts, B. (2025). </a:t>
            </a:r>
            <a:r>
              <a:rPr i="1" lang="en-US" sz="1200" u="sng">
                <a:latin typeface="Calibri"/>
                <a:ea typeface="Calibri"/>
                <a:cs typeface="Calibri"/>
                <a:sym typeface="Calibri"/>
                <a:hlinkClick r:id="rId4"/>
              </a:rPr>
              <a:t>Data Center Infrastructure in the United States, 2025</a:t>
            </a:r>
            <a:r>
              <a:rPr i="1" lang="en-US" sz="1200">
                <a:latin typeface="Calibri"/>
                <a:ea typeface="Calibri"/>
                <a:cs typeface="Calibri"/>
                <a:sym typeface="Calibri"/>
              </a:rPr>
              <a:t>.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5"/>
          <p:cNvSpPr txBox="1"/>
          <p:nvPr>
            <p:ph type="title"/>
          </p:nvPr>
        </p:nvSpPr>
        <p:spPr>
          <a:xfrm>
            <a:off x="357138" y="439805"/>
            <a:ext cx="10896600" cy="517200"/>
          </a:xfrm>
          <a:prstGeom prst="rect">
            <a:avLst/>
          </a:prstGeom>
        </p:spPr>
        <p:txBody>
          <a:bodyPr anchorCtr="0" anchor="b" bIns="0" lIns="0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Transmission and Fiber </a:t>
            </a:r>
            <a:r>
              <a:rPr lang="en-US"/>
              <a:t>Infrastructure</a:t>
            </a:r>
            <a:r>
              <a:rPr lang="en-US"/>
              <a:t> in Wisconsin</a:t>
            </a:r>
            <a:endParaRPr/>
          </a:p>
        </p:txBody>
      </p:sp>
      <p:sp>
        <p:nvSpPr>
          <p:cNvPr id="181" name="Google Shape;181;p25"/>
          <p:cNvSpPr txBox="1"/>
          <p:nvPr>
            <p:ph idx="1" type="body"/>
          </p:nvPr>
        </p:nvSpPr>
        <p:spPr>
          <a:xfrm>
            <a:off x="0" y="6173878"/>
            <a:ext cx="10551000" cy="711000"/>
          </a:xfrm>
          <a:prstGeom prst="rect">
            <a:avLst/>
          </a:prstGeom>
        </p:spPr>
        <p:txBody>
          <a:bodyPr anchorCtr="0" anchor="t" bIns="64000" lIns="274300" spcFirstLastPara="1" rIns="274300" wrap="square" tIns="64000">
            <a:sp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Data source: </a:t>
            </a:r>
            <a:r>
              <a:rPr lang="en-US"/>
              <a:t>.</a:t>
            </a:r>
            <a:r>
              <a:rPr lang="en-US" u="sng">
                <a:hlinkClick r:id="rId3"/>
              </a:rPr>
              <a:t>U.S. Fish and Wildlife Service, US Electric Power Transmission Lines;</a:t>
            </a:r>
            <a:r>
              <a:rPr lang="en-US"/>
              <a:t> Durairajan, Ramakrishnan, et al. "InterTubes: A study of the US long-haul fiber-optic infrastructure." Proceedings of the 2015 ACM conference on special interest group on data communication. 2015.</a:t>
            </a:r>
            <a:r>
              <a:rPr lang="en-US"/>
              <a:t>  </a:t>
            </a:r>
            <a:endParaRPr/>
          </a:p>
        </p:txBody>
      </p:sp>
      <p:pic>
        <p:nvPicPr>
          <p:cNvPr id="182" name="Google Shape;182;p25" title="infra_map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13" y="1120700"/>
            <a:ext cx="8562872" cy="461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5"/>
          <p:cNvSpPr txBox="1"/>
          <p:nvPr/>
        </p:nvSpPr>
        <p:spPr>
          <a:xfrm>
            <a:off x="114300" y="4701075"/>
            <a:ext cx="3345000" cy="12930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chemeClr val="dk1"/>
                </a:solidFill>
              </a:rPr>
              <a:t>Communities near </a:t>
            </a:r>
            <a:r>
              <a:rPr i="1" lang="en-US" sz="1800">
                <a:solidFill>
                  <a:schemeClr val="dk1"/>
                </a:solidFill>
                <a:highlight>
                  <a:schemeClr val="lt2"/>
                </a:highlight>
              </a:rPr>
              <a:t>existing high voltage transmission lines</a:t>
            </a:r>
            <a:r>
              <a:rPr i="1" lang="en-US" sz="1800">
                <a:solidFill>
                  <a:schemeClr val="dk1"/>
                </a:solidFill>
              </a:rPr>
              <a:t> will be attractive to data center developers.</a:t>
            </a:r>
            <a:endParaRPr i="1" sz="18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9" name="Google Shape;189;p26"/>
          <p:cNvGraphicFramePr/>
          <p:nvPr/>
        </p:nvGraphicFramePr>
        <p:xfrm>
          <a:off x="1317625" y="129939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{0EBFF338-AFAB-47C5-B05F-1EE8B228E06C}</a:tableStyleId>
              </a:tblPr>
              <a:tblGrid>
                <a:gridCol w="4316150"/>
                <a:gridCol w="1800500"/>
                <a:gridCol w="2855900"/>
              </a:tblGrid>
              <a:tr h="465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rgbClr val="434343"/>
                          </a:solidFill>
                        </a:rPr>
                        <a:t>Project</a:t>
                      </a:r>
                      <a:endParaRPr b="1" sz="2200">
                        <a:solidFill>
                          <a:srgbClr val="434343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rgbClr val="434343"/>
                          </a:solidFill>
                        </a:rPr>
                        <a:t>Power (MW)</a:t>
                      </a:r>
                      <a:endParaRPr b="1" sz="2200">
                        <a:solidFill>
                          <a:srgbClr val="434343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rgbClr val="434343"/>
                          </a:solidFill>
                        </a:rPr>
                        <a:t>Status</a:t>
                      </a:r>
                      <a:endParaRPr b="1" sz="2200">
                        <a:solidFill>
                          <a:srgbClr val="434343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5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434343"/>
                          </a:solidFill>
                        </a:rPr>
                        <a:t> Beaver Dam - Meta</a:t>
                      </a:r>
                      <a:endParaRPr sz="2200">
                        <a:solidFill>
                          <a:srgbClr val="434343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434343"/>
                          </a:solidFill>
                          <a:uFill>
                            <a:noFill/>
                          </a:uFill>
                          <a:hlinkClick r:id="rId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400</a:t>
                      </a:r>
                      <a:endParaRPr sz="2200">
                        <a:solidFill>
                          <a:srgbClr val="434343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434343"/>
                          </a:solidFill>
                        </a:rPr>
                        <a:t>Under Construction</a:t>
                      </a:r>
                      <a:endParaRPr sz="2200">
                        <a:solidFill>
                          <a:srgbClr val="434343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B863"/>
                    </a:solidFill>
                  </a:tcPr>
                </a:tc>
              </a:tr>
              <a:tr h="465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434343"/>
                          </a:solidFill>
                        </a:rPr>
                        <a:t> Port Washington - Vantage</a:t>
                      </a:r>
                      <a:endParaRPr sz="2200">
                        <a:solidFill>
                          <a:srgbClr val="434343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1,300</a:t>
                      </a:r>
                      <a:endParaRPr sz="2200">
                        <a:solidFill>
                          <a:srgbClr val="434343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434343"/>
                          </a:solidFill>
                        </a:rPr>
                        <a:t>Under Construction</a:t>
                      </a:r>
                      <a:endParaRPr sz="2200">
                        <a:solidFill>
                          <a:srgbClr val="434343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B863"/>
                    </a:solidFill>
                  </a:tcPr>
                </a:tc>
              </a:tr>
              <a:tr h="465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434343"/>
                          </a:solidFill>
                        </a:rPr>
                        <a:t> </a:t>
                      </a:r>
                      <a:r>
                        <a:rPr lang="en-US" sz="2200">
                          <a:solidFill>
                            <a:srgbClr val="434343"/>
                          </a:solidFill>
                        </a:rPr>
                        <a:t>Mt Pleasant Campus - Microsoft</a:t>
                      </a:r>
                      <a:endParaRPr sz="2200">
                        <a:solidFill>
                          <a:srgbClr val="434343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434343"/>
                          </a:solidFill>
                          <a:uFill>
                            <a:noFill/>
                          </a:u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2,000</a:t>
                      </a:r>
                      <a:endParaRPr sz="2200">
                        <a:solidFill>
                          <a:srgbClr val="434343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434343"/>
                          </a:solidFill>
                        </a:rPr>
                        <a:t>Under Construction</a:t>
                      </a:r>
                      <a:endParaRPr sz="2200">
                        <a:solidFill>
                          <a:srgbClr val="434343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B863"/>
                    </a:solidFill>
                  </a:tcPr>
                </a:tc>
              </a:tr>
              <a:tr h="465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434343"/>
                          </a:solidFill>
                        </a:rPr>
                        <a:t>Turtle &amp; Beloit, Wisconsin Rapids</a:t>
                      </a:r>
                      <a:endParaRPr sz="2200">
                        <a:solidFill>
                          <a:srgbClr val="434343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500</a:t>
                      </a:r>
                      <a:endParaRPr sz="2200"/>
                    </a:p>
                  </a:txBody>
                  <a:tcPr marT="91425" marB="91425" marR="91425" marL="91425">
                    <a:lnL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434343"/>
                          </a:solidFill>
                        </a:rPr>
                        <a:t>Planned</a:t>
                      </a:r>
                      <a:endParaRPr sz="2200">
                        <a:solidFill>
                          <a:srgbClr val="434343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F8F8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2ABD2"/>
                    </a:solidFill>
                  </a:tcPr>
                </a:tc>
              </a:tr>
            </a:tbl>
          </a:graphicData>
        </a:graphic>
      </p:graphicFrame>
      <p:sp>
        <p:nvSpPr>
          <p:cNvPr id="190" name="Google Shape;190;p26"/>
          <p:cNvSpPr txBox="1"/>
          <p:nvPr>
            <p:ph type="title"/>
          </p:nvPr>
        </p:nvSpPr>
        <p:spPr>
          <a:xfrm>
            <a:off x="355600" y="362955"/>
            <a:ext cx="108966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Near-Future WI Data Centers Energy Needs</a:t>
            </a:r>
            <a:endParaRPr/>
          </a:p>
        </p:txBody>
      </p:sp>
      <p:sp>
        <p:nvSpPr>
          <p:cNvPr id="191" name="Google Shape;191;p26"/>
          <p:cNvSpPr txBox="1"/>
          <p:nvPr/>
        </p:nvSpPr>
        <p:spPr>
          <a:xfrm>
            <a:off x="2592250" y="4309275"/>
            <a:ext cx="6423300" cy="892800"/>
          </a:xfrm>
          <a:prstGeom prst="rect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300">
                <a:solidFill>
                  <a:schemeClr val="dk1"/>
                </a:solidFill>
              </a:rPr>
              <a:t>That’s almost </a:t>
            </a:r>
            <a:r>
              <a:rPr b="1" i="1" lang="en-US" sz="2300">
                <a:solidFill>
                  <a:schemeClr val="dk1"/>
                </a:solidFill>
              </a:rPr>
              <a:t> </a:t>
            </a:r>
            <a:r>
              <a:rPr i="1" lang="en-US" sz="2300">
                <a:solidFill>
                  <a:schemeClr val="dk1"/>
                </a:solidFill>
                <a:highlight>
                  <a:schemeClr val="lt2"/>
                </a:highlight>
              </a:rPr>
              <a:t>4,500 MW of power</a:t>
            </a:r>
            <a:r>
              <a:rPr i="1" lang="en-US" sz="2300">
                <a:solidFill>
                  <a:schemeClr val="dk1"/>
                </a:solidFill>
              </a:rPr>
              <a:t> that doesn’t currently exist on the grid</a:t>
            </a:r>
            <a:r>
              <a:rPr i="1" lang="en-US" sz="2300">
                <a:solidFill>
                  <a:schemeClr val="dk1"/>
                </a:solidFill>
              </a:rPr>
              <a:t>.</a:t>
            </a:r>
            <a:endParaRPr i="1" sz="2300">
              <a:solidFill>
                <a:schemeClr val="dk1"/>
              </a:solidFill>
            </a:endParaRPr>
          </a:p>
        </p:txBody>
      </p:sp>
      <p:sp>
        <p:nvSpPr>
          <p:cNvPr id="192" name="Google Shape;192;p26"/>
          <p:cNvSpPr txBox="1"/>
          <p:nvPr/>
        </p:nvSpPr>
        <p:spPr>
          <a:xfrm>
            <a:off x="661900" y="5548750"/>
            <a:ext cx="10284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i="1" lang="en-US" sz="1600">
                <a:solidFill>
                  <a:schemeClr val="dk1"/>
                </a:solidFill>
              </a:rPr>
              <a:t>Generating 5,000 MW of solar energy generation would require 25,000 MW solar capacity and ~100,000 acres.</a:t>
            </a:r>
            <a:r>
              <a:rPr baseline="30000" i="1" lang="en-US" sz="1600">
                <a:solidFill>
                  <a:schemeClr val="dk1"/>
                </a:solidFill>
              </a:rPr>
              <a:t>1</a:t>
            </a:r>
            <a:endParaRPr b="1" baseline="30000" i="1" sz="1700">
              <a:solidFill>
                <a:schemeClr val="dk1"/>
              </a:solidFill>
            </a:endParaRPr>
          </a:p>
        </p:txBody>
      </p:sp>
      <p:sp>
        <p:nvSpPr>
          <p:cNvPr id="193" name="Google Shape;193;p26"/>
          <p:cNvSpPr txBox="1"/>
          <p:nvPr>
            <p:ph idx="1" type="body"/>
          </p:nvPr>
        </p:nvSpPr>
        <p:spPr>
          <a:xfrm>
            <a:off x="0" y="6396300"/>
            <a:ext cx="6959700" cy="461700"/>
          </a:xfrm>
          <a:prstGeom prst="rect">
            <a:avLst/>
          </a:prstGeom>
        </p:spPr>
        <p:txBody>
          <a:bodyPr anchorCtr="0" anchor="t" bIns="64000" lIns="274300" spcFirstLastPara="1" rIns="274300" wrap="square" tIns="64000">
            <a:sp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aseline="30000" lang="en-US" sz="120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M. Bolinger, M. and G. Bolinger (2022). </a:t>
            </a:r>
            <a:r>
              <a:rPr i="1" lang="en-US" sz="1200" u="sng">
                <a:latin typeface="Calibri"/>
                <a:ea typeface="Calibri"/>
                <a:cs typeface="Calibri"/>
                <a:sym typeface="Calibri"/>
                <a:hlinkClick r:id="rId5"/>
              </a:rPr>
              <a:t>Land Requirements for Utility-Scale PV: An Empirical Update on Power and Energy Density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baseline="30000" lang="en-US" sz="12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200" u="sng">
                <a:latin typeface="Calibri"/>
                <a:ea typeface="Calibri"/>
                <a:cs typeface="Calibri"/>
                <a:sym typeface="Calibri"/>
                <a:hlinkClick r:id="rId6"/>
              </a:rPr>
              <a:t>2025 Wis. A.B. 840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.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7"/>
          <p:cNvSpPr txBox="1"/>
          <p:nvPr>
            <p:ph type="title"/>
          </p:nvPr>
        </p:nvSpPr>
        <p:spPr>
          <a:xfrm>
            <a:off x="355600" y="362955"/>
            <a:ext cx="108966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400"/>
              <a:buFont typeface="Arial"/>
              <a:buNone/>
            </a:pPr>
            <a:r>
              <a:rPr lang="en-US"/>
              <a:t>Estimated 2030 Energy Reserve Margins</a:t>
            </a:r>
            <a:endParaRPr/>
          </a:p>
        </p:txBody>
      </p:sp>
      <p:pic>
        <p:nvPicPr>
          <p:cNvPr id="200" name="Google Shape;200;p27" title="arm_map.png"/>
          <p:cNvPicPr preferRelativeResize="0"/>
          <p:nvPr/>
        </p:nvPicPr>
        <p:blipFill rotWithShape="1">
          <a:blip r:embed="rId3">
            <a:alphaModFix/>
          </a:blip>
          <a:srcRect b="0" l="2526" r="2516" t="0"/>
          <a:stretch/>
        </p:blipFill>
        <p:spPr>
          <a:xfrm>
            <a:off x="1860400" y="1067550"/>
            <a:ext cx="8475402" cy="4995565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7"/>
          <p:cNvSpPr txBox="1"/>
          <p:nvPr>
            <p:ph idx="1" type="body"/>
          </p:nvPr>
        </p:nvSpPr>
        <p:spPr>
          <a:xfrm>
            <a:off x="0" y="6562508"/>
            <a:ext cx="7122600" cy="295500"/>
          </a:xfrm>
          <a:prstGeom prst="rect">
            <a:avLst/>
          </a:prstGeom>
        </p:spPr>
        <p:txBody>
          <a:bodyPr anchorCtr="0" anchor="t" bIns="64000" lIns="274300" spcFirstLastPara="1" rIns="274300" wrap="square" tIns="640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U.S. Department of Energy, </a:t>
            </a:r>
            <a:r>
              <a:rPr i="1" lang="en-US" sz="1200" u="sng">
                <a:latin typeface="Calibri"/>
                <a:ea typeface="Calibri"/>
                <a:cs typeface="Calibri"/>
                <a:sym typeface="Calibri"/>
                <a:hlinkClick r:id="rId4"/>
              </a:rPr>
              <a:t>Accelerating Speed to Power,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 Data Viewer.</a:t>
            </a:r>
            <a:endParaRPr i="1"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27"/>
          <p:cNvSpPr/>
          <p:nvPr/>
        </p:nvSpPr>
        <p:spPr>
          <a:xfrm>
            <a:off x="4851400" y="1308100"/>
            <a:ext cx="3365500" cy="2628900"/>
          </a:xfrm>
          <a:custGeom>
            <a:rect b="b" l="l" r="r" t="t"/>
            <a:pathLst>
              <a:path extrusionOk="0" h="105156" w="134620">
                <a:moveTo>
                  <a:pt x="0" y="8636"/>
                </a:moveTo>
                <a:lnTo>
                  <a:pt x="6604" y="36576"/>
                </a:lnTo>
                <a:lnTo>
                  <a:pt x="39624" y="42672"/>
                </a:lnTo>
                <a:lnTo>
                  <a:pt x="47752" y="81788"/>
                </a:lnTo>
                <a:lnTo>
                  <a:pt x="66548" y="79756"/>
                </a:lnTo>
                <a:lnTo>
                  <a:pt x="76708" y="97536"/>
                </a:lnTo>
                <a:lnTo>
                  <a:pt x="100584" y="105156"/>
                </a:lnTo>
                <a:lnTo>
                  <a:pt x="124968" y="86868"/>
                </a:lnTo>
                <a:lnTo>
                  <a:pt x="124968" y="70104"/>
                </a:lnTo>
                <a:lnTo>
                  <a:pt x="134620" y="56896"/>
                </a:lnTo>
                <a:lnTo>
                  <a:pt x="134620" y="34544"/>
                </a:lnTo>
                <a:lnTo>
                  <a:pt x="116332" y="13208"/>
                </a:lnTo>
                <a:lnTo>
                  <a:pt x="88900" y="5588"/>
                </a:lnTo>
                <a:lnTo>
                  <a:pt x="66040" y="0"/>
                </a:lnTo>
                <a:lnTo>
                  <a:pt x="33020" y="1016"/>
                </a:lnTo>
                <a:lnTo>
                  <a:pt x="6096" y="3556"/>
                </a:lnTo>
                <a:close/>
              </a:path>
            </a:pathLst>
          </a:custGeom>
          <a:noFill/>
          <a:ln cap="flat" cmpd="sng" w="76200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3" name="Google Shape;203;p27"/>
          <p:cNvSpPr txBox="1"/>
          <p:nvPr/>
        </p:nvSpPr>
        <p:spPr>
          <a:xfrm rot="861643">
            <a:off x="6223447" y="1051494"/>
            <a:ext cx="1940122" cy="49267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3"/>
                </a:solidFill>
              </a:rPr>
              <a:t>Midwest ISO</a:t>
            </a:r>
            <a:endParaRPr b="1" sz="200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8"/>
          <p:cNvSpPr txBox="1"/>
          <p:nvPr>
            <p:ph type="title"/>
          </p:nvPr>
        </p:nvSpPr>
        <p:spPr>
          <a:xfrm>
            <a:off x="355600" y="362955"/>
            <a:ext cx="108966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400"/>
              <a:buFont typeface="Arial"/>
              <a:buNone/>
            </a:pPr>
            <a:r>
              <a:rPr lang="en-US"/>
              <a:t>Estimated U.S. Energy Demand by End Use</a:t>
            </a:r>
            <a:endParaRPr/>
          </a:p>
        </p:txBody>
      </p:sp>
      <p:sp>
        <p:nvSpPr>
          <p:cNvPr id="210" name="Google Shape;210;p28"/>
          <p:cNvSpPr txBox="1"/>
          <p:nvPr>
            <p:ph idx="1" type="body"/>
          </p:nvPr>
        </p:nvSpPr>
        <p:spPr>
          <a:xfrm>
            <a:off x="0" y="6396308"/>
            <a:ext cx="7122600" cy="461700"/>
          </a:xfrm>
          <a:prstGeom prst="rect">
            <a:avLst/>
          </a:prstGeom>
        </p:spPr>
        <p:txBody>
          <a:bodyPr anchorCtr="0" anchor="t" bIns="64000" lIns="274300" spcFirstLastPara="1" rIns="274300" wrap="square" tIns="640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Haensch (2026)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i="1" lang="en-US" sz="1200" u="sng">
                <a:latin typeface="Calibri"/>
                <a:ea typeface="Calibri"/>
                <a:cs typeface="Calibri"/>
                <a:sym typeface="Calibri"/>
                <a:hlinkClick r:id="rId3"/>
              </a:rPr>
              <a:t>Estimated U.S. Energy Capacity by End Use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; Goldman Sachs (2024) </a:t>
            </a:r>
            <a:r>
              <a:rPr lang="en-US" sz="1200" u="sng">
                <a:latin typeface="Calibri"/>
                <a:ea typeface="Calibri"/>
                <a:cs typeface="Calibri"/>
                <a:sym typeface="Calibri"/>
                <a:hlinkClick r:id="rId4"/>
              </a:rPr>
              <a:t>AI, data centers and the coming US power demand surge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.</a:t>
            </a:r>
            <a:endParaRPr i="1" sz="1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3350" y="1184955"/>
            <a:ext cx="10500136" cy="4377295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8"/>
          <p:cNvSpPr txBox="1"/>
          <p:nvPr/>
        </p:nvSpPr>
        <p:spPr>
          <a:xfrm>
            <a:off x="7445900" y="5562250"/>
            <a:ext cx="3898500" cy="1062000"/>
          </a:xfrm>
          <a:prstGeom prst="rect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900">
                <a:solidFill>
                  <a:schemeClr val="dk1"/>
                </a:solidFill>
              </a:rPr>
              <a:t>Compound Annual Growth rate in power demand over the </a:t>
            </a:r>
            <a:r>
              <a:rPr i="1" lang="en-US" sz="1900">
                <a:solidFill>
                  <a:schemeClr val="dk1"/>
                </a:solidFill>
                <a:highlight>
                  <a:schemeClr val="lt2"/>
                </a:highlight>
              </a:rPr>
              <a:t>last decade has been 0%.</a:t>
            </a:r>
            <a:endParaRPr i="1" sz="1900">
              <a:solidFill>
                <a:schemeClr val="dk1"/>
              </a:solidFill>
              <a:highlight>
                <a:schemeClr val="lt2"/>
              </a:highligh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9"/>
          <p:cNvSpPr/>
          <p:nvPr/>
        </p:nvSpPr>
        <p:spPr>
          <a:xfrm>
            <a:off x="355600" y="1009650"/>
            <a:ext cx="10762800" cy="5241600"/>
          </a:xfrm>
          <a:prstGeom prst="rect">
            <a:avLst/>
          </a:prstGeom>
          <a:noFill/>
          <a:ln cap="flat" cmpd="sng" w="762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9"/>
          <p:cNvSpPr/>
          <p:nvPr/>
        </p:nvSpPr>
        <p:spPr>
          <a:xfrm>
            <a:off x="4241800" y="1194950"/>
            <a:ext cx="6693000" cy="4860600"/>
          </a:xfrm>
          <a:prstGeom prst="rect">
            <a:avLst/>
          </a:prstGeom>
          <a:noFill/>
          <a:ln cap="flat" cmpd="sng" w="38100">
            <a:solidFill>
              <a:schemeClr val="lt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0" name="Google Shape;220;p29" title="Heating_Plant_map_ico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4250" y="2651500"/>
            <a:ext cx="957353" cy="9934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9"/>
          <p:cNvSpPr txBox="1"/>
          <p:nvPr/>
        </p:nvSpPr>
        <p:spPr>
          <a:xfrm>
            <a:off x="673075" y="3644900"/>
            <a:ext cx="2514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353535"/>
                </a:solidFill>
              </a:rPr>
              <a:t>Energy Generators</a:t>
            </a:r>
            <a:endParaRPr sz="2000">
              <a:solidFill>
                <a:srgbClr val="35353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>
                <a:solidFill>
                  <a:srgbClr val="353535"/>
                </a:solidFill>
              </a:rPr>
              <a:t>Power plants, solar farms, wind farms</a:t>
            </a:r>
            <a:endParaRPr i="1">
              <a:solidFill>
                <a:srgbClr val="353535"/>
              </a:solidFill>
            </a:endParaRPr>
          </a:p>
        </p:txBody>
      </p:sp>
      <p:sp>
        <p:nvSpPr>
          <p:cNvPr id="222" name="Google Shape;222;p29"/>
          <p:cNvSpPr txBox="1"/>
          <p:nvPr/>
        </p:nvSpPr>
        <p:spPr>
          <a:xfrm>
            <a:off x="4347050" y="3644900"/>
            <a:ext cx="25149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353535"/>
                </a:solidFill>
              </a:rPr>
              <a:t>Investor</a:t>
            </a:r>
            <a:r>
              <a:rPr lang="en-US" sz="2000">
                <a:solidFill>
                  <a:srgbClr val="353535"/>
                </a:solidFill>
              </a:rPr>
              <a:t> Owned Utilities</a:t>
            </a:r>
            <a:endParaRPr sz="2000">
              <a:solidFill>
                <a:srgbClr val="35353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>
                <a:solidFill>
                  <a:srgbClr val="353535"/>
                </a:solidFill>
              </a:rPr>
              <a:t>Alliant Energy, WE Energies, Madison Gas and </a:t>
            </a:r>
            <a:r>
              <a:rPr i="1" lang="en-US">
                <a:solidFill>
                  <a:srgbClr val="353535"/>
                </a:solidFill>
              </a:rPr>
              <a:t>Electric</a:t>
            </a:r>
            <a:endParaRPr i="1">
              <a:solidFill>
                <a:srgbClr val="353535"/>
              </a:solidFill>
            </a:endParaRPr>
          </a:p>
        </p:txBody>
      </p:sp>
      <p:sp>
        <p:nvSpPr>
          <p:cNvPr id="223" name="Google Shape;223;p29"/>
          <p:cNvSpPr txBox="1"/>
          <p:nvPr/>
        </p:nvSpPr>
        <p:spPr>
          <a:xfrm>
            <a:off x="4254500" y="1194950"/>
            <a:ext cx="3205500" cy="877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353535"/>
                </a:solidFill>
              </a:rPr>
              <a:t>WI Public Service Commission</a:t>
            </a:r>
            <a:endParaRPr sz="1700">
              <a:solidFill>
                <a:srgbClr val="35353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>
                <a:solidFill>
                  <a:srgbClr val="353535"/>
                </a:solidFill>
              </a:rPr>
              <a:t>Regulatory Agency that must approve any proposed rate changes.</a:t>
            </a:r>
            <a:endParaRPr i="1">
              <a:solidFill>
                <a:srgbClr val="353535"/>
              </a:solidFill>
            </a:endParaRPr>
          </a:p>
        </p:txBody>
      </p:sp>
      <p:sp>
        <p:nvSpPr>
          <p:cNvPr id="224" name="Google Shape;224;p29"/>
          <p:cNvSpPr txBox="1"/>
          <p:nvPr/>
        </p:nvSpPr>
        <p:spPr>
          <a:xfrm>
            <a:off x="7546435" y="1700775"/>
            <a:ext cx="31812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353535"/>
                </a:solidFill>
              </a:rPr>
              <a:t>Residential Ratepayers</a:t>
            </a:r>
            <a:endParaRPr sz="2000">
              <a:solidFill>
                <a:srgbClr val="35353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>
                <a:solidFill>
                  <a:srgbClr val="353535"/>
                </a:solidFill>
              </a:rPr>
              <a:t>Pay </a:t>
            </a:r>
            <a:r>
              <a:rPr i="1" lang="en-US">
                <a:solidFill>
                  <a:srgbClr val="353535"/>
                </a:solidFill>
              </a:rPr>
              <a:t>monthly</a:t>
            </a:r>
            <a:r>
              <a:rPr i="1" lang="en-US">
                <a:solidFill>
                  <a:srgbClr val="353535"/>
                </a:solidFill>
              </a:rPr>
              <a:t> fees based on kWh used, plus a connectivity fee, and </a:t>
            </a:r>
            <a:r>
              <a:rPr i="1" lang="en-US">
                <a:solidFill>
                  <a:srgbClr val="353535"/>
                </a:solidFill>
                <a:highlight>
                  <a:srgbClr val="FFF2CC"/>
                </a:highlight>
              </a:rPr>
              <a:t>small upcharge for grid maintenance and improvement</a:t>
            </a:r>
            <a:r>
              <a:rPr i="1" lang="en-US">
                <a:solidFill>
                  <a:srgbClr val="353535"/>
                </a:solidFill>
              </a:rPr>
              <a:t>.</a:t>
            </a:r>
            <a:endParaRPr sz="1700">
              <a:solidFill>
                <a:srgbClr val="353535"/>
              </a:solidFill>
            </a:endParaRPr>
          </a:p>
        </p:txBody>
      </p:sp>
      <p:sp>
        <p:nvSpPr>
          <p:cNvPr id="225" name="Google Shape;225;p29"/>
          <p:cNvSpPr txBox="1"/>
          <p:nvPr/>
        </p:nvSpPr>
        <p:spPr>
          <a:xfrm>
            <a:off x="7546425" y="3252625"/>
            <a:ext cx="33135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353535"/>
                </a:solidFill>
              </a:rPr>
              <a:t>Commercial Ratepayers</a:t>
            </a:r>
            <a:endParaRPr sz="2000">
              <a:solidFill>
                <a:srgbClr val="35353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>
                <a:solidFill>
                  <a:srgbClr val="353535"/>
                </a:solidFill>
              </a:rPr>
              <a:t>Pay more complicated monthly fees based on e.g. kWh used, on/off peak designation, plus a facilities charge for grid maintenance and improvement.</a:t>
            </a:r>
            <a:endParaRPr sz="1700">
              <a:solidFill>
                <a:srgbClr val="353535"/>
              </a:solidFill>
            </a:endParaRPr>
          </a:p>
        </p:txBody>
      </p:sp>
      <p:sp>
        <p:nvSpPr>
          <p:cNvPr id="226" name="Google Shape;226;p29"/>
          <p:cNvSpPr txBox="1"/>
          <p:nvPr>
            <p:ph type="title"/>
          </p:nvPr>
        </p:nvSpPr>
        <p:spPr>
          <a:xfrm>
            <a:off x="355600" y="362955"/>
            <a:ext cx="10896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Data Centers will Improve the Grid but Might Raise Costs</a:t>
            </a:r>
            <a:endParaRPr sz="3000"/>
          </a:p>
        </p:txBody>
      </p:sp>
      <p:sp>
        <p:nvSpPr>
          <p:cNvPr id="227" name="Google Shape;227;p29"/>
          <p:cNvSpPr txBox="1"/>
          <p:nvPr/>
        </p:nvSpPr>
        <p:spPr>
          <a:xfrm>
            <a:off x="355600" y="1009650"/>
            <a:ext cx="3695700" cy="1092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353535"/>
                </a:solidFill>
              </a:rPr>
              <a:t>Regional Transmission Organization</a:t>
            </a:r>
            <a:endParaRPr sz="1700">
              <a:solidFill>
                <a:srgbClr val="35353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>
                <a:solidFill>
                  <a:srgbClr val="353535"/>
                </a:solidFill>
              </a:rPr>
              <a:t>Midwest ISO (MISO) oversees wholesale energy markets, regulated by Federal Energy Regulatory Commission (FERC). </a:t>
            </a:r>
            <a:endParaRPr i="1">
              <a:solidFill>
                <a:srgbClr val="353535"/>
              </a:solidFill>
            </a:endParaRPr>
          </a:p>
        </p:txBody>
      </p:sp>
      <p:pic>
        <p:nvPicPr>
          <p:cNvPr id="228" name="Google Shape;228;p29" title="ICON_Office_Gra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38775" y="3029458"/>
            <a:ext cx="538650" cy="6932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9" name="Google Shape;229;p29"/>
          <p:cNvCxnSpPr/>
          <p:nvPr/>
        </p:nvCxnSpPr>
        <p:spPr>
          <a:xfrm flipH="1" rot="10800000">
            <a:off x="2592925" y="3365575"/>
            <a:ext cx="2254200" cy="10500"/>
          </a:xfrm>
          <a:prstGeom prst="straightConnector1">
            <a:avLst/>
          </a:prstGeom>
          <a:noFill/>
          <a:ln cap="flat" cmpd="sng" w="38100">
            <a:solidFill>
              <a:srgbClr val="6AA84F"/>
            </a:solidFill>
            <a:prstDash val="solid"/>
            <a:round/>
            <a:headEnd len="med" w="med" type="stealth"/>
            <a:tailEnd len="med" w="med" type="none"/>
          </a:ln>
        </p:spPr>
      </p:cxnSp>
      <p:cxnSp>
        <p:nvCxnSpPr>
          <p:cNvPr id="230" name="Google Shape;230;p29"/>
          <p:cNvCxnSpPr>
            <a:stCxn id="231" idx="2"/>
            <a:endCxn id="232" idx="2"/>
          </p:cNvCxnSpPr>
          <p:nvPr/>
        </p:nvCxnSpPr>
        <p:spPr>
          <a:xfrm>
            <a:off x="6318700" y="3489025"/>
            <a:ext cx="1269600" cy="394200"/>
          </a:xfrm>
          <a:prstGeom prst="straightConnector1">
            <a:avLst/>
          </a:prstGeom>
          <a:noFill/>
          <a:ln cap="flat" cmpd="sng" w="38100">
            <a:solidFill>
              <a:srgbClr val="93C47D"/>
            </a:solidFill>
            <a:prstDash val="solid"/>
            <a:round/>
            <a:headEnd len="med" w="med" type="stealth"/>
            <a:tailEnd len="med" w="med" type="none"/>
          </a:ln>
        </p:spPr>
      </p:cxnSp>
      <p:cxnSp>
        <p:nvCxnSpPr>
          <p:cNvPr id="233" name="Google Shape;233;p29"/>
          <p:cNvCxnSpPr/>
          <p:nvPr/>
        </p:nvCxnSpPr>
        <p:spPr>
          <a:xfrm>
            <a:off x="1178575" y="6581150"/>
            <a:ext cx="589200" cy="2400"/>
          </a:xfrm>
          <a:prstGeom prst="straightConnector1">
            <a:avLst/>
          </a:prstGeom>
          <a:noFill/>
          <a:ln cap="flat" cmpd="sng" w="38100">
            <a:solidFill>
              <a:srgbClr val="93C47D"/>
            </a:solidFill>
            <a:prstDash val="solid"/>
            <a:round/>
            <a:headEnd len="med" w="med" type="stealth"/>
            <a:tailEnd len="med" w="med" type="none"/>
          </a:ln>
        </p:spPr>
      </p:cxnSp>
      <p:sp>
        <p:nvSpPr>
          <p:cNvPr id="234" name="Google Shape;234;p29"/>
          <p:cNvSpPr txBox="1"/>
          <p:nvPr/>
        </p:nvSpPr>
        <p:spPr>
          <a:xfrm>
            <a:off x="1725575" y="6389875"/>
            <a:ext cx="188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53535"/>
                </a:solidFill>
              </a:rPr>
              <a:t>= pays money to</a:t>
            </a:r>
            <a:endParaRPr sz="1800">
              <a:solidFill>
                <a:srgbClr val="353535"/>
              </a:solidFill>
            </a:endParaRPr>
          </a:p>
        </p:txBody>
      </p:sp>
      <p:cxnSp>
        <p:nvCxnSpPr>
          <p:cNvPr id="235" name="Google Shape;235;p29"/>
          <p:cNvCxnSpPr>
            <a:stCxn id="231" idx="0"/>
            <a:endCxn id="232" idx="0"/>
          </p:cNvCxnSpPr>
          <p:nvPr/>
        </p:nvCxnSpPr>
        <p:spPr>
          <a:xfrm flipH="1" rot="10800000">
            <a:off x="6318700" y="2413225"/>
            <a:ext cx="1269600" cy="839400"/>
          </a:xfrm>
          <a:prstGeom prst="straightConnector1">
            <a:avLst/>
          </a:prstGeom>
          <a:noFill/>
          <a:ln cap="flat" cmpd="sng" w="38100">
            <a:solidFill>
              <a:srgbClr val="93C47D"/>
            </a:solidFill>
            <a:prstDash val="solid"/>
            <a:round/>
            <a:headEnd len="med" w="med" type="stealth"/>
            <a:tailEnd len="med" w="med" type="none"/>
          </a:ln>
        </p:spPr>
      </p:cxnSp>
      <p:sp>
        <p:nvSpPr>
          <p:cNvPr id="231" name="Google Shape;231;p29"/>
          <p:cNvSpPr/>
          <p:nvPr/>
        </p:nvSpPr>
        <p:spPr>
          <a:xfrm>
            <a:off x="6073150" y="3252625"/>
            <a:ext cx="491100" cy="23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29"/>
          <p:cNvSpPr/>
          <p:nvPr/>
        </p:nvSpPr>
        <p:spPr>
          <a:xfrm>
            <a:off x="7342750" y="2413200"/>
            <a:ext cx="4911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9"/>
          <p:cNvSpPr txBox="1"/>
          <p:nvPr/>
        </p:nvSpPr>
        <p:spPr>
          <a:xfrm>
            <a:off x="5877425" y="4914375"/>
            <a:ext cx="3039900" cy="923400"/>
          </a:xfrm>
          <a:prstGeom prst="rect">
            <a:avLst/>
          </a:prstGeom>
          <a:solidFill>
            <a:srgbClr val="FFC0CB"/>
          </a:solidFill>
          <a:ln cap="flat" cmpd="sng" w="38100">
            <a:solidFill>
              <a:srgbClr val="FFC0C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353535"/>
                </a:solidFill>
              </a:rPr>
              <a:t>Data Centers</a:t>
            </a:r>
            <a:endParaRPr sz="2000">
              <a:solidFill>
                <a:srgbClr val="35353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>
                <a:solidFill>
                  <a:srgbClr val="353535"/>
                </a:solidFill>
              </a:rPr>
              <a:t>Separate rate class that pays more for necessary grid improvements.</a:t>
            </a:r>
            <a:endParaRPr sz="1700">
              <a:solidFill>
                <a:srgbClr val="353535"/>
              </a:solidFill>
            </a:endParaRPr>
          </a:p>
        </p:txBody>
      </p:sp>
      <p:sp>
        <p:nvSpPr>
          <p:cNvPr id="237" name="Google Shape;237;p29"/>
          <p:cNvSpPr/>
          <p:nvPr/>
        </p:nvSpPr>
        <p:spPr>
          <a:xfrm>
            <a:off x="4460000" y="6502525"/>
            <a:ext cx="678300" cy="236400"/>
          </a:xfrm>
          <a:prstGeom prst="rect">
            <a:avLst/>
          </a:prstGeom>
          <a:solidFill>
            <a:srgbClr val="FFC0CB"/>
          </a:solidFill>
          <a:ln cap="flat" cmpd="sng" w="38100">
            <a:solidFill>
              <a:srgbClr val="FFC0C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29"/>
          <p:cNvSpPr txBox="1"/>
          <p:nvPr/>
        </p:nvSpPr>
        <p:spPr>
          <a:xfrm>
            <a:off x="5248600" y="6380750"/>
            <a:ext cx="586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53535"/>
                </a:solidFill>
              </a:rPr>
              <a:t>= Ad hoc approval by PSC on April 25, 2026</a:t>
            </a:r>
            <a:endParaRPr sz="1800">
              <a:solidFill>
                <a:srgbClr val="353535"/>
              </a:solidFill>
            </a:endParaRPr>
          </a:p>
        </p:txBody>
      </p:sp>
      <p:cxnSp>
        <p:nvCxnSpPr>
          <p:cNvPr id="239" name="Google Shape;239;p29"/>
          <p:cNvCxnSpPr>
            <a:stCxn id="236" idx="1"/>
            <a:endCxn id="222" idx="2"/>
          </p:cNvCxnSpPr>
          <p:nvPr/>
        </p:nvCxnSpPr>
        <p:spPr>
          <a:xfrm rot="10800000">
            <a:off x="5604425" y="4876275"/>
            <a:ext cx="273000" cy="499800"/>
          </a:xfrm>
          <a:prstGeom prst="bentConnector2">
            <a:avLst/>
          </a:prstGeom>
          <a:noFill/>
          <a:ln cap="flat" cmpd="sng" w="38100">
            <a:solidFill>
              <a:srgbClr val="FFC0CB"/>
            </a:solidFill>
            <a:prstDash val="dash"/>
            <a:round/>
            <a:headEnd len="med" w="med" type="none"/>
            <a:tailEnd len="med" w="med" type="stealth"/>
          </a:ln>
        </p:spPr>
      </p:cxnSp>
      <p:pic>
        <p:nvPicPr>
          <p:cNvPr id="240" name="Google Shape;240;p29" title="Heating_Plant_map_ico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01025" y="5047276"/>
            <a:ext cx="589200" cy="6113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1" name="Google Shape;241;p29"/>
          <p:cNvCxnSpPr/>
          <p:nvPr/>
        </p:nvCxnSpPr>
        <p:spPr>
          <a:xfrm rot="5400000">
            <a:off x="8937150" y="5079275"/>
            <a:ext cx="592200" cy="583500"/>
          </a:xfrm>
          <a:prstGeom prst="bentConnector3">
            <a:avLst>
              <a:gd fmla="val 99987" name="adj1"/>
            </a:avLst>
          </a:prstGeom>
          <a:noFill/>
          <a:ln cap="flat" cmpd="sng" w="38100">
            <a:solidFill>
              <a:srgbClr val="FFC0CB"/>
            </a:solidFill>
            <a:prstDash val="dash"/>
            <a:round/>
            <a:headEnd len="med" w="med" type="none"/>
            <a:tailEnd len="med" w="med" type="stealth"/>
          </a:ln>
        </p:spPr>
      </p:cxnSp>
      <p:cxnSp>
        <p:nvCxnSpPr>
          <p:cNvPr id="242" name="Google Shape;242;p29"/>
          <p:cNvCxnSpPr/>
          <p:nvPr/>
        </p:nvCxnSpPr>
        <p:spPr>
          <a:xfrm>
            <a:off x="8709650" y="5067300"/>
            <a:ext cx="815400" cy="0"/>
          </a:xfrm>
          <a:prstGeom prst="straightConnector1">
            <a:avLst/>
          </a:prstGeom>
          <a:noFill/>
          <a:ln cap="flat" cmpd="sng" w="38100">
            <a:solidFill>
              <a:srgbClr val="FFC0CB"/>
            </a:solidFill>
            <a:prstDash val="dash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0"/>
          <p:cNvSpPr txBox="1"/>
          <p:nvPr>
            <p:ph idx="1" type="body"/>
          </p:nvPr>
        </p:nvSpPr>
        <p:spPr>
          <a:xfrm>
            <a:off x="0" y="6172200"/>
            <a:ext cx="9543000" cy="711000"/>
          </a:xfrm>
          <a:prstGeom prst="rect">
            <a:avLst/>
          </a:prstGeom>
        </p:spPr>
        <p:txBody>
          <a:bodyPr anchorCtr="0" anchor="t" bIns="64000" lIns="274300" spcFirstLastPara="1" rIns="274300" wrap="square" tIns="64000">
            <a:sp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aseline="30000" lang="en-US"/>
              <a:t>1</a:t>
            </a:r>
            <a:r>
              <a:rPr lang="en-US"/>
              <a:t>Wisconsin Public Service Commission, </a:t>
            </a:r>
            <a:r>
              <a:rPr i="1" lang="en-US"/>
              <a:t>PSC Ensures Stronger Public Transparency, Customer Protections in Review of Alliant Energy’s Data Center Service Agreement;</a:t>
            </a:r>
            <a:r>
              <a:rPr lang="en-US"/>
              <a:t> </a:t>
            </a:r>
            <a:r>
              <a:rPr baseline="30000" lang="en-US"/>
              <a:t>2</a:t>
            </a:r>
            <a:r>
              <a:rPr lang="en-US"/>
              <a:t>The Public Service Commission of Wisconsin, </a:t>
            </a:r>
            <a:r>
              <a:rPr i="1" lang="en-US"/>
              <a:t>PSC Overhauls We Energies’ Data Center Tariff, Makes Improvements to Protect Existing Customers</a:t>
            </a:r>
            <a:r>
              <a:rPr lang="en-US"/>
              <a:t>; </a:t>
            </a:r>
            <a:endParaRPr/>
          </a:p>
        </p:txBody>
      </p:sp>
      <p:sp>
        <p:nvSpPr>
          <p:cNvPr id="249" name="Google Shape;249;p30"/>
          <p:cNvSpPr txBox="1"/>
          <p:nvPr>
            <p:ph type="title"/>
          </p:nvPr>
        </p:nvSpPr>
        <p:spPr>
          <a:xfrm>
            <a:off x="355600" y="362955"/>
            <a:ext cx="10896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Ratepayer Protections and Large Load Tariffs </a:t>
            </a:r>
            <a:endParaRPr sz="3000"/>
          </a:p>
        </p:txBody>
      </p:sp>
      <p:sp>
        <p:nvSpPr>
          <p:cNvPr id="250" name="Google Shape;250;p30"/>
          <p:cNvSpPr txBox="1"/>
          <p:nvPr/>
        </p:nvSpPr>
        <p:spPr>
          <a:xfrm>
            <a:off x="970275" y="1048700"/>
            <a:ext cx="101823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600"/>
              <a:buChar char="●"/>
            </a:pPr>
            <a:r>
              <a:rPr lang="en-US" sz="2600">
                <a:solidFill>
                  <a:srgbClr val="353535"/>
                </a:solidFill>
              </a:rPr>
              <a:t>Current Ad hoc utility/project specific solutions:</a:t>
            </a:r>
            <a:endParaRPr sz="2600">
              <a:solidFill>
                <a:srgbClr val="353535"/>
              </a:solidFill>
            </a:endParaRPr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100"/>
              <a:buChar char="○"/>
            </a:pPr>
            <a:r>
              <a:rPr lang="en-US" sz="2100">
                <a:solidFill>
                  <a:srgbClr val="353535"/>
                </a:solidFill>
              </a:rPr>
              <a:t>Alliant service agreement in Beaver Dam.</a:t>
            </a:r>
            <a:r>
              <a:rPr baseline="30000" lang="en-US" sz="2100">
                <a:solidFill>
                  <a:srgbClr val="353535"/>
                </a:solidFill>
              </a:rPr>
              <a:t>1</a:t>
            </a:r>
            <a:endParaRPr baseline="30000" sz="2100">
              <a:solidFill>
                <a:srgbClr val="353535"/>
              </a:solidFill>
            </a:endParaRPr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100"/>
              <a:buChar char="○"/>
            </a:pPr>
            <a:r>
              <a:rPr lang="en-US" sz="2100">
                <a:solidFill>
                  <a:srgbClr val="353535"/>
                </a:solidFill>
              </a:rPr>
              <a:t>We Energies Very Large Customer (&gt;500MW)  Tariff.</a:t>
            </a:r>
            <a:r>
              <a:rPr baseline="30000" lang="en-US" sz="2100">
                <a:solidFill>
                  <a:srgbClr val="353535"/>
                </a:solidFill>
              </a:rPr>
              <a:t>2</a:t>
            </a:r>
            <a:r>
              <a:rPr lang="en-US" sz="2100">
                <a:solidFill>
                  <a:srgbClr val="353535"/>
                </a:solidFill>
              </a:rPr>
              <a:t> </a:t>
            </a:r>
            <a:endParaRPr sz="2100">
              <a:solidFill>
                <a:srgbClr val="353535"/>
              </a:solidFill>
            </a:endParaRPr>
          </a:p>
          <a:p>
            <a:pPr indent="0" lvl="0" marL="1371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100">
                <a:solidFill>
                  <a:srgbClr val="595959"/>
                </a:solidFill>
              </a:rPr>
              <a:t>Include provisions for stranded assets, and require FERC cooperation for transmission buildout.</a:t>
            </a:r>
            <a:endParaRPr i="1" sz="2100">
              <a:solidFill>
                <a:srgbClr val="595959"/>
              </a:solidFill>
            </a:endParaRPr>
          </a:p>
        </p:txBody>
      </p:sp>
      <p:sp>
        <p:nvSpPr>
          <p:cNvPr id="251" name="Google Shape;251;p30"/>
          <p:cNvSpPr txBox="1"/>
          <p:nvPr/>
        </p:nvSpPr>
        <p:spPr>
          <a:xfrm>
            <a:off x="915100" y="2809000"/>
            <a:ext cx="10337100" cy="419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600"/>
              <a:buChar char="●"/>
            </a:pPr>
            <a:r>
              <a:rPr lang="en-US" sz="2600">
                <a:solidFill>
                  <a:srgbClr val="353535"/>
                </a:solidFill>
              </a:rPr>
              <a:t>Possible Statewide framework:</a:t>
            </a:r>
            <a:endParaRPr sz="2600">
              <a:solidFill>
                <a:srgbClr val="353535"/>
              </a:solidFill>
            </a:endParaRPr>
          </a:p>
          <a:p>
            <a:pPr indent="-3937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600"/>
              <a:buChar char="○"/>
            </a:pPr>
            <a:r>
              <a:rPr lang="en-US" sz="2100">
                <a:solidFill>
                  <a:srgbClr val="353535"/>
                </a:solidFill>
              </a:rPr>
              <a:t>AB 722, failed to advance </a:t>
            </a:r>
            <a:r>
              <a:rPr lang="en-US" sz="2100">
                <a:solidFill>
                  <a:srgbClr val="353535"/>
                </a:solidFill>
                <a:highlight>
                  <a:schemeClr val="accent3"/>
                </a:highlight>
              </a:rPr>
              <a:t>☠️</a:t>
            </a:r>
            <a:r>
              <a:rPr lang="en-US" sz="2100">
                <a:solidFill>
                  <a:srgbClr val="353535"/>
                </a:solidFill>
              </a:rPr>
              <a:t>.</a:t>
            </a:r>
            <a:endParaRPr sz="2100">
              <a:solidFill>
                <a:srgbClr val="353535"/>
              </a:solidFill>
            </a:endParaRPr>
          </a:p>
          <a:p>
            <a:pPr indent="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100">
                <a:solidFill>
                  <a:srgbClr val="595959"/>
                </a:solidFill>
              </a:rPr>
              <a:t>Key Provisions: Required wage rates, data center energy rate class, renewable resource tariff and reporting.</a:t>
            </a:r>
            <a:endParaRPr sz="2100">
              <a:solidFill>
                <a:srgbClr val="353535"/>
              </a:solidFill>
            </a:endParaRPr>
          </a:p>
          <a:p>
            <a:pPr indent="-361950" lvl="1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53535"/>
              </a:buClr>
              <a:buSzPts val="2100"/>
              <a:buChar char="○"/>
            </a:pPr>
            <a:r>
              <a:rPr lang="en-US" sz="2100">
                <a:solidFill>
                  <a:srgbClr val="353535"/>
                </a:solidFill>
              </a:rPr>
              <a:t>AB 840, passed Assembly </a:t>
            </a:r>
            <a:r>
              <a:rPr lang="en-US" sz="2100">
                <a:solidFill>
                  <a:srgbClr val="353535"/>
                </a:solidFill>
                <a:highlight>
                  <a:srgbClr val="FDB863"/>
                </a:highlight>
              </a:rPr>
              <a:t>☠️</a:t>
            </a:r>
            <a:r>
              <a:rPr lang="en-US" sz="2100">
                <a:solidFill>
                  <a:srgbClr val="353535"/>
                </a:solidFill>
              </a:rPr>
              <a:t>.</a:t>
            </a:r>
            <a:endParaRPr sz="2100">
              <a:solidFill>
                <a:srgbClr val="353535"/>
              </a:solidFill>
            </a:endParaRPr>
          </a:p>
          <a:p>
            <a:pPr indent="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>
                <a:solidFill>
                  <a:srgbClr val="595959"/>
                </a:solidFill>
              </a:rPr>
              <a:t>Key Provisions: Ensure ratepayer protection, colocation of renewables, closed-loop (or similarly water-intensive) cooling, water use disclosures, reclamation bond, land restoration for canceled </a:t>
            </a:r>
            <a:r>
              <a:rPr lang="en-US" sz="2100">
                <a:solidFill>
                  <a:srgbClr val="353535"/>
                </a:solidFill>
              </a:rPr>
              <a:t>projects.</a:t>
            </a:r>
            <a:endParaRPr sz="2100">
              <a:solidFill>
                <a:srgbClr val="353535"/>
              </a:solidFill>
            </a:endParaRPr>
          </a:p>
          <a:p>
            <a:pPr indent="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1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i="1" lang="en-US" sz="2100">
                <a:solidFill>
                  <a:srgbClr val="595959"/>
                </a:solidFill>
              </a:rPr>
              <a:t>*</a:t>
            </a:r>
            <a:endParaRPr i="1" sz="2100">
              <a:solidFill>
                <a:srgbClr val="595959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1"/>
          <p:cNvSpPr/>
          <p:nvPr/>
        </p:nvSpPr>
        <p:spPr>
          <a:xfrm>
            <a:off x="5638350" y="3860800"/>
            <a:ext cx="5898300" cy="1916400"/>
          </a:xfrm>
          <a:prstGeom prst="rect">
            <a:avLst/>
          </a:prstGeom>
          <a:solidFill>
            <a:srgbClr val="E2E0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31"/>
          <p:cNvSpPr/>
          <p:nvPr/>
        </p:nvSpPr>
        <p:spPr>
          <a:xfrm>
            <a:off x="977900" y="3860800"/>
            <a:ext cx="4044900" cy="1916400"/>
          </a:xfrm>
          <a:prstGeom prst="rect">
            <a:avLst/>
          </a:prstGeom>
          <a:solidFill>
            <a:srgbClr val="E2E0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31"/>
          <p:cNvSpPr/>
          <p:nvPr/>
        </p:nvSpPr>
        <p:spPr>
          <a:xfrm rot="-1338152">
            <a:off x="4563989" y="5014086"/>
            <a:ext cx="558804" cy="172276"/>
          </a:xfrm>
          <a:custGeom>
            <a:rect b="b" l="l" r="r" t="t"/>
            <a:pathLst>
              <a:path extrusionOk="0" h="6891" w="22352">
                <a:moveTo>
                  <a:pt x="0" y="0"/>
                </a:moveTo>
                <a:cubicBezTo>
                  <a:pt x="4272" y="6408"/>
                  <a:pt x="15046" y="8277"/>
                  <a:pt x="22352" y="5842"/>
                </a:cubicBezTo>
              </a:path>
            </a:pathLst>
          </a:custGeom>
          <a:noFill/>
          <a:ln cap="flat" cmpd="sng" w="19050">
            <a:solidFill>
              <a:srgbClr val="999999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60" name="Google Shape;260;p31"/>
          <p:cNvSpPr/>
          <p:nvPr/>
        </p:nvSpPr>
        <p:spPr>
          <a:xfrm rot="-1338152">
            <a:off x="4570339" y="5147436"/>
            <a:ext cx="558804" cy="172276"/>
          </a:xfrm>
          <a:custGeom>
            <a:rect b="b" l="l" r="r" t="t"/>
            <a:pathLst>
              <a:path extrusionOk="0" h="6891" w="22352">
                <a:moveTo>
                  <a:pt x="0" y="0"/>
                </a:moveTo>
                <a:cubicBezTo>
                  <a:pt x="4272" y="6408"/>
                  <a:pt x="15046" y="8277"/>
                  <a:pt x="22352" y="5842"/>
                </a:cubicBezTo>
              </a:path>
            </a:pathLst>
          </a:custGeom>
          <a:noFill/>
          <a:ln cap="flat" cmpd="sng" w="19050">
            <a:solidFill>
              <a:srgbClr val="999999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61" name="Google Shape;261;p31"/>
          <p:cNvSpPr txBox="1"/>
          <p:nvPr>
            <p:ph idx="1" type="body"/>
          </p:nvPr>
        </p:nvSpPr>
        <p:spPr>
          <a:xfrm>
            <a:off x="0" y="6595958"/>
            <a:ext cx="7122600" cy="295500"/>
          </a:xfrm>
          <a:prstGeom prst="rect">
            <a:avLst/>
          </a:prstGeom>
        </p:spPr>
        <p:txBody>
          <a:bodyPr anchorCtr="0" anchor="t" bIns="64000" lIns="274300" spcFirstLastPara="1" rIns="274300" wrap="square" tIns="64000">
            <a:sp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00"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3"/>
              </a:rPr>
              <a:t>Shehabi et al (2024). </a:t>
            </a:r>
            <a:r>
              <a:rPr i="1" lang="en-US" sz="1200"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4"/>
              </a:rPr>
              <a:t>2024 United States Data Center Energy Usage Report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.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31"/>
          <p:cNvSpPr txBox="1"/>
          <p:nvPr>
            <p:ph type="title"/>
          </p:nvPr>
        </p:nvSpPr>
        <p:spPr>
          <a:xfrm>
            <a:off x="355600" y="362955"/>
            <a:ext cx="108966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400"/>
              <a:buFont typeface="Arial"/>
              <a:buNone/>
            </a:pPr>
            <a:r>
              <a:rPr lang="en-US"/>
              <a:t>Cooling at Scale</a:t>
            </a:r>
            <a:endParaRPr/>
          </a:p>
        </p:txBody>
      </p:sp>
      <p:pic>
        <p:nvPicPr>
          <p:cNvPr id="263" name="Google Shape;263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81949" y="380350"/>
            <a:ext cx="3935601" cy="262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1" title="Heating_Plant_map_icon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57938" y="4237503"/>
            <a:ext cx="1283833" cy="1332163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31"/>
          <p:cNvSpPr txBox="1"/>
          <p:nvPr/>
        </p:nvSpPr>
        <p:spPr>
          <a:xfrm>
            <a:off x="7942067" y="4593824"/>
            <a:ext cx="1209300" cy="5541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53535"/>
                </a:solidFill>
              </a:rPr>
              <a:t>Chiller/Heat</a:t>
            </a:r>
            <a:endParaRPr b="1" sz="1200">
              <a:solidFill>
                <a:srgbClr val="35353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53535"/>
                </a:solidFill>
              </a:rPr>
              <a:t>Exchanger</a:t>
            </a:r>
            <a:endParaRPr b="1" sz="1200">
              <a:solidFill>
                <a:srgbClr val="353535"/>
              </a:solidFill>
            </a:endParaRPr>
          </a:p>
        </p:txBody>
      </p:sp>
      <p:cxnSp>
        <p:nvCxnSpPr>
          <p:cNvPr id="266" name="Google Shape;266;p31"/>
          <p:cNvCxnSpPr>
            <a:stCxn id="267" idx="3"/>
            <a:endCxn id="265" idx="1"/>
          </p:cNvCxnSpPr>
          <p:nvPr/>
        </p:nvCxnSpPr>
        <p:spPr>
          <a:xfrm>
            <a:off x="7381961" y="4870875"/>
            <a:ext cx="56010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8" name="Google Shape;268;p31"/>
          <p:cNvCxnSpPr>
            <a:stCxn id="265" idx="3"/>
            <a:endCxn id="269" idx="1"/>
          </p:cNvCxnSpPr>
          <p:nvPr/>
        </p:nvCxnSpPr>
        <p:spPr>
          <a:xfrm>
            <a:off x="9151367" y="4870874"/>
            <a:ext cx="54420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0" name="Google Shape;270;p31"/>
          <p:cNvCxnSpPr/>
          <p:nvPr/>
        </p:nvCxnSpPr>
        <p:spPr>
          <a:xfrm rot="10800000">
            <a:off x="10607697" y="4088846"/>
            <a:ext cx="0" cy="468000"/>
          </a:xfrm>
          <a:prstGeom prst="straightConnector1">
            <a:avLst/>
          </a:prstGeom>
          <a:noFill/>
          <a:ln cap="flat" cmpd="sng" w="28575">
            <a:solidFill>
              <a:srgbClr val="FDB863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71" name="Google Shape;271;p31"/>
          <p:cNvSpPr/>
          <p:nvPr/>
        </p:nvSpPr>
        <p:spPr>
          <a:xfrm>
            <a:off x="9577525" y="4533375"/>
            <a:ext cx="1419300" cy="1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2" name="Google Shape;272;p31" title="dc2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78341" y="4373095"/>
            <a:ext cx="1058575" cy="1060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31" title="dc3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695622" y="4461596"/>
            <a:ext cx="1767000" cy="8185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3" name="Google Shape;273;p31"/>
          <p:cNvCxnSpPr>
            <a:stCxn id="265" idx="0"/>
            <a:endCxn id="267" idx="0"/>
          </p:cNvCxnSpPr>
          <p:nvPr/>
        </p:nvCxnSpPr>
        <p:spPr>
          <a:xfrm flipH="1" rot="5400000">
            <a:off x="7565417" y="3612524"/>
            <a:ext cx="88200" cy="1874400"/>
          </a:xfrm>
          <a:prstGeom prst="bentConnector3">
            <a:avLst>
              <a:gd fmla="val 629506" name="adj1"/>
            </a:avLst>
          </a:prstGeom>
          <a:noFill/>
          <a:ln cap="flat" cmpd="sng" w="38100">
            <a:solidFill>
              <a:srgbClr val="4A86E8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74" name="Google Shape;274;p31"/>
          <p:cNvSpPr txBox="1"/>
          <p:nvPr/>
        </p:nvSpPr>
        <p:spPr>
          <a:xfrm>
            <a:off x="5855400" y="5178450"/>
            <a:ext cx="1633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53535"/>
                </a:solidFill>
              </a:rPr>
              <a:t>Data Center </a:t>
            </a:r>
            <a:endParaRPr b="1" sz="1200">
              <a:solidFill>
                <a:srgbClr val="35353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53535"/>
                </a:solidFill>
              </a:rPr>
              <a:t>Server Room</a:t>
            </a:r>
            <a:endParaRPr b="1" sz="1200">
              <a:solidFill>
                <a:srgbClr val="353535"/>
              </a:solidFill>
            </a:endParaRPr>
          </a:p>
        </p:txBody>
      </p:sp>
      <p:sp>
        <p:nvSpPr>
          <p:cNvPr id="275" name="Google Shape;275;p31"/>
          <p:cNvSpPr txBox="1"/>
          <p:nvPr/>
        </p:nvSpPr>
        <p:spPr>
          <a:xfrm>
            <a:off x="9780679" y="5211903"/>
            <a:ext cx="1596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53535"/>
                </a:solidFill>
              </a:rPr>
              <a:t>Cooling Towers</a:t>
            </a:r>
            <a:endParaRPr b="1" sz="1200">
              <a:solidFill>
                <a:srgbClr val="353535"/>
              </a:solidFill>
            </a:endParaRPr>
          </a:p>
        </p:txBody>
      </p:sp>
      <p:sp>
        <p:nvSpPr>
          <p:cNvPr id="276" name="Google Shape;276;p31"/>
          <p:cNvSpPr txBox="1"/>
          <p:nvPr/>
        </p:nvSpPr>
        <p:spPr>
          <a:xfrm>
            <a:off x="3666713" y="4707174"/>
            <a:ext cx="1209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53535"/>
                </a:solidFill>
              </a:rPr>
              <a:t>Power Plant</a:t>
            </a:r>
            <a:endParaRPr b="1" sz="1200">
              <a:solidFill>
                <a:srgbClr val="353535"/>
              </a:solidFill>
            </a:endParaRPr>
          </a:p>
        </p:txBody>
      </p:sp>
      <p:sp>
        <p:nvSpPr>
          <p:cNvPr id="277" name="Google Shape;277;p31"/>
          <p:cNvSpPr txBox="1"/>
          <p:nvPr/>
        </p:nvSpPr>
        <p:spPr>
          <a:xfrm>
            <a:off x="1497988" y="5379175"/>
            <a:ext cx="1419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53535"/>
                </a:solidFill>
              </a:rPr>
              <a:t>Cooling Tower</a:t>
            </a:r>
            <a:endParaRPr b="1" sz="1200">
              <a:solidFill>
                <a:srgbClr val="353535"/>
              </a:solidFill>
            </a:endParaRPr>
          </a:p>
        </p:txBody>
      </p:sp>
      <p:cxnSp>
        <p:nvCxnSpPr>
          <p:cNvPr id="278" name="Google Shape;278;p31"/>
          <p:cNvCxnSpPr>
            <a:stCxn id="264" idx="1"/>
            <a:endCxn id="272" idx="3"/>
          </p:cNvCxnSpPr>
          <p:nvPr/>
        </p:nvCxnSpPr>
        <p:spPr>
          <a:xfrm rot="10800000">
            <a:off x="2737038" y="4903584"/>
            <a:ext cx="72090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9" name="Google Shape;279;p31"/>
          <p:cNvCxnSpPr/>
          <p:nvPr/>
        </p:nvCxnSpPr>
        <p:spPr>
          <a:xfrm rot="10800000">
            <a:off x="2172146" y="3899549"/>
            <a:ext cx="0" cy="468000"/>
          </a:xfrm>
          <a:prstGeom prst="straightConnector1">
            <a:avLst/>
          </a:prstGeom>
          <a:noFill/>
          <a:ln cap="flat" cmpd="sng" w="28575">
            <a:solidFill>
              <a:srgbClr val="FDB863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80" name="Google Shape;280;p31"/>
          <p:cNvCxnSpPr/>
          <p:nvPr/>
        </p:nvCxnSpPr>
        <p:spPr>
          <a:xfrm rot="10800000">
            <a:off x="2336224" y="4051949"/>
            <a:ext cx="0" cy="468000"/>
          </a:xfrm>
          <a:prstGeom prst="straightConnector1">
            <a:avLst/>
          </a:prstGeom>
          <a:noFill/>
          <a:ln cap="flat" cmpd="sng" w="28575">
            <a:solidFill>
              <a:srgbClr val="FDB863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81" name="Google Shape;281;p31"/>
          <p:cNvCxnSpPr/>
          <p:nvPr/>
        </p:nvCxnSpPr>
        <p:spPr>
          <a:xfrm rot="10800000">
            <a:off x="2511980" y="4204349"/>
            <a:ext cx="0" cy="468000"/>
          </a:xfrm>
          <a:prstGeom prst="straightConnector1">
            <a:avLst/>
          </a:prstGeom>
          <a:noFill/>
          <a:ln cap="flat" cmpd="sng" w="28575">
            <a:solidFill>
              <a:srgbClr val="FDB863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82" name="Google Shape;282;p31"/>
          <p:cNvCxnSpPr/>
          <p:nvPr/>
        </p:nvCxnSpPr>
        <p:spPr>
          <a:xfrm rot="10800000">
            <a:off x="1970955" y="4139149"/>
            <a:ext cx="0" cy="468000"/>
          </a:xfrm>
          <a:prstGeom prst="straightConnector1">
            <a:avLst/>
          </a:prstGeom>
          <a:noFill/>
          <a:ln cap="flat" cmpd="sng" w="28575">
            <a:solidFill>
              <a:srgbClr val="FDB863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3" name="Google Shape;283;p31"/>
          <p:cNvSpPr/>
          <p:nvPr/>
        </p:nvSpPr>
        <p:spPr>
          <a:xfrm>
            <a:off x="492737" y="5535992"/>
            <a:ext cx="2062525" cy="1016475"/>
          </a:xfrm>
          <a:custGeom>
            <a:rect b="b" l="l" r="r" t="t"/>
            <a:pathLst>
              <a:path extrusionOk="0" h="40659" w="82501">
                <a:moveTo>
                  <a:pt x="15955" y="4516"/>
                </a:moveTo>
                <a:cubicBezTo>
                  <a:pt x="12296" y="7864"/>
                  <a:pt x="2331" y="16427"/>
                  <a:pt x="540" y="21332"/>
                </a:cubicBezTo>
                <a:cubicBezTo>
                  <a:pt x="-1250" y="26237"/>
                  <a:pt x="2643" y="30909"/>
                  <a:pt x="5212" y="33945"/>
                </a:cubicBezTo>
                <a:cubicBezTo>
                  <a:pt x="7781" y="36981"/>
                  <a:pt x="11751" y="38538"/>
                  <a:pt x="15955" y="39550"/>
                </a:cubicBezTo>
                <a:cubicBezTo>
                  <a:pt x="20159" y="40562"/>
                  <a:pt x="26465" y="41029"/>
                  <a:pt x="30436" y="40017"/>
                </a:cubicBezTo>
                <a:cubicBezTo>
                  <a:pt x="34407" y="39005"/>
                  <a:pt x="37132" y="35112"/>
                  <a:pt x="39779" y="33477"/>
                </a:cubicBezTo>
                <a:cubicBezTo>
                  <a:pt x="42426" y="31842"/>
                  <a:pt x="44373" y="30675"/>
                  <a:pt x="46319" y="30208"/>
                </a:cubicBezTo>
                <a:cubicBezTo>
                  <a:pt x="48265" y="29741"/>
                  <a:pt x="48888" y="30052"/>
                  <a:pt x="51457" y="30675"/>
                </a:cubicBezTo>
                <a:cubicBezTo>
                  <a:pt x="54026" y="31298"/>
                  <a:pt x="58620" y="33478"/>
                  <a:pt x="61734" y="33945"/>
                </a:cubicBezTo>
                <a:cubicBezTo>
                  <a:pt x="64848" y="34412"/>
                  <a:pt x="67184" y="34100"/>
                  <a:pt x="70142" y="33477"/>
                </a:cubicBezTo>
                <a:cubicBezTo>
                  <a:pt x="73101" y="32854"/>
                  <a:pt x="77539" y="32855"/>
                  <a:pt x="79485" y="30208"/>
                </a:cubicBezTo>
                <a:cubicBezTo>
                  <a:pt x="81431" y="27561"/>
                  <a:pt x="83611" y="21254"/>
                  <a:pt x="81820" y="17595"/>
                </a:cubicBezTo>
                <a:cubicBezTo>
                  <a:pt x="80029" y="13936"/>
                  <a:pt x="75437" y="10355"/>
                  <a:pt x="68741" y="8253"/>
                </a:cubicBezTo>
                <a:cubicBezTo>
                  <a:pt x="62046" y="6151"/>
                  <a:pt x="48031" y="6307"/>
                  <a:pt x="41647" y="4983"/>
                </a:cubicBezTo>
                <a:cubicBezTo>
                  <a:pt x="35263" y="3659"/>
                  <a:pt x="33628" y="934"/>
                  <a:pt x="30436" y="311"/>
                </a:cubicBezTo>
                <a:cubicBezTo>
                  <a:pt x="27244" y="-312"/>
                  <a:pt x="24909" y="545"/>
                  <a:pt x="22495" y="1246"/>
                </a:cubicBezTo>
                <a:cubicBezTo>
                  <a:pt x="20082" y="1947"/>
                  <a:pt x="19614" y="1168"/>
                  <a:pt x="15955" y="4516"/>
                </a:cubicBezTo>
                <a:close/>
              </a:path>
            </a:pathLst>
          </a:custGeom>
          <a:solidFill>
            <a:srgbClr val="4A86E8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84" name="Google Shape;284;p31"/>
          <p:cNvSpPr txBox="1"/>
          <p:nvPr/>
        </p:nvSpPr>
        <p:spPr>
          <a:xfrm>
            <a:off x="665305" y="5815381"/>
            <a:ext cx="1833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353535"/>
                </a:solidFill>
              </a:rPr>
              <a:t>Fresh Water</a:t>
            </a:r>
            <a:endParaRPr sz="2200">
              <a:solidFill>
                <a:srgbClr val="353535"/>
              </a:solidFill>
            </a:endParaRPr>
          </a:p>
        </p:txBody>
      </p:sp>
      <p:cxnSp>
        <p:nvCxnSpPr>
          <p:cNvPr id="285" name="Google Shape;285;p31"/>
          <p:cNvCxnSpPr>
            <a:stCxn id="284" idx="3"/>
            <a:endCxn id="265" idx="2"/>
          </p:cNvCxnSpPr>
          <p:nvPr/>
        </p:nvCxnSpPr>
        <p:spPr>
          <a:xfrm flipH="1" rot="10800000">
            <a:off x="2498605" y="5147881"/>
            <a:ext cx="6048000" cy="929100"/>
          </a:xfrm>
          <a:prstGeom prst="bentConnector2">
            <a:avLst/>
          </a:prstGeom>
          <a:noFill/>
          <a:ln cap="flat" cmpd="sng" w="38100">
            <a:solidFill>
              <a:srgbClr val="4A86E8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86" name="Google Shape;286;p31"/>
          <p:cNvCxnSpPr>
            <a:stCxn id="284" idx="1"/>
            <a:endCxn id="272" idx="1"/>
          </p:cNvCxnSpPr>
          <p:nvPr/>
        </p:nvCxnSpPr>
        <p:spPr>
          <a:xfrm flipH="1" rot="10800000">
            <a:off x="665305" y="4903681"/>
            <a:ext cx="1013100" cy="1173300"/>
          </a:xfrm>
          <a:prstGeom prst="bentConnector3">
            <a:avLst>
              <a:gd fmla="val -23505" name="adj1"/>
            </a:avLst>
          </a:prstGeom>
          <a:noFill/>
          <a:ln cap="flat" cmpd="sng" w="38100">
            <a:solidFill>
              <a:srgbClr val="4A86E8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87" name="Google Shape;287;p31"/>
          <p:cNvCxnSpPr/>
          <p:nvPr/>
        </p:nvCxnSpPr>
        <p:spPr>
          <a:xfrm rot="10800000">
            <a:off x="2784513" y="5341734"/>
            <a:ext cx="663900" cy="0"/>
          </a:xfrm>
          <a:prstGeom prst="straightConnector1">
            <a:avLst/>
          </a:prstGeom>
          <a:noFill/>
          <a:ln cap="flat" cmpd="sng" w="38100">
            <a:solidFill>
              <a:srgbClr val="4A86E8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288" name="Google Shape;288;p31"/>
          <p:cNvCxnSpPr/>
          <p:nvPr/>
        </p:nvCxnSpPr>
        <p:spPr>
          <a:xfrm rot="10800000">
            <a:off x="11198247" y="4209496"/>
            <a:ext cx="0" cy="468000"/>
          </a:xfrm>
          <a:prstGeom prst="straightConnector1">
            <a:avLst/>
          </a:prstGeom>
          <a:noFill/>
          <a:ln cap="flat" cmpd="sng" w="28575">
            <a:solidFill>
              <a:srgbClr val="FDB863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89" name="Google Shape;289;p31"/>
          <p:cNvCxnSpPr/>
          <p:nvPr/>
        </p:nvCxnSpPr>
        <p:spPr>
          <a:xfrm rot="10800000">
            <a:off x="10017147" y="4129558"/>
            <a:ext cx="0" cy="468000"/>
          </a:xfrm>
          <a:prstGeom prst="straightConnector1">
            <a:avLst/>
          </a:prstGeom>
          <a:noFill/>
          <a:ln cap="flat" cmpd="sng" w="28575">
            <a:solidFill>
              <a:srgbClr val="FDB863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90" name="Google Shape;290;p31" title="dc4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97400" y="4912075"/>
            <a:ext cx="466358" cy="55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1"/>
          <p:cNvSpPr/>
          <p:nvPr/>
        </p:nvSpPr>
        <p:spPr>
          <a:xfrm rot="-693151">
            <a:off x="5122203" y="4972062"/>
            <a:ext cx="851596" cy="172269"/>
          </a:xfrm>
          <a:custGeom>
            <a:rect b="b" l="l" r="r" t="t"/>
            <a:pathLst>
              <a:path extrusionOk="0" h="6891" w="22352">
                <a:moveTo>
                  <a:pt x="0" y="0"/>
                </a:moveTo>
                <a:cubicBezTo>
                  <a:pt x="4272" y="6408"/>
                  <a:pt x="15046" y="8277"/>
                  <a:pt x="22352" y="5842"/>
                </a:cubicBezTo>
              </a:path>
            </a:pathLst>
          </a:custGeom>
          <a:noFill/>
          <a:ln cap="flat" cmpd="sng" w="19050">
            <a:solidFill>
              <a:srgbClr val="999999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92" name="Google Shape;292;p31"/>
          <p:cNvSpPr/>
          <p:nvPr/>
        </p:nvSpPr>
        <p:spPr>
          <a:xfrm rot="-693151">
            <a:off x="5128553" y="5111762"/>
            <a:ext cx="851596" cy="172269"/>
          </a:xfrm>
          <a:custGeom>
            <a:rect b="b" l="l" r="r" t="t"/>
            <a:pathLst>
              <a:path extrusionOk="0" h="6891" w="22352">
                <a:moveTo>
                  <a:pt x="0" y="0"/>
                </a:moveTo>
                <a:cubicBezTo>
                  <a:pt x="4272" y="6408"/>
                  <a:pt x="15046" y="8277"/>
                  <a:pt x="22352" y="5842"/>
                </a:cubicBezTo>
              </a:path>
            </a:pathLst>
          </a:custGeom>
          <a:noFill/>
          <a:ln cap="flat" cmpd="sng" w="19050">
            <a:solidFill>
              <a:srgbClr val="999999"/>
            </a:solidFill>
            <a:prstDash val="solid"/>
            <a:round/>
            <a:headEnd len="med" w="med" type="none"/>
            <a:tailEnd len="med" w="med" type="none"/>
          </a:ln>
        </p:spPr>
      </p:sp>
      <p:pic>
        <p:nvPicPr>
          <p:cNvPr id="267" name="Google Shape;267;p31" title="dc1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962661" y="4505663"/>
            <a:ext cx="1419300" cy="730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3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5400000">
            <a:off x="2594388" y="-1305332"/>
            <a:ext cx="2042400" cy="6652375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31"/>
          <p:cNvSpPr txBox="1"/>
          <p:nvPr/>
        </p:nvSpPr>
        <p:spPr>
          <a:xfrm>
            <a:off x="5508925" y="3267488"/>
            <a:ext cx="2690100" cy="6462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71075" lIns="71075" spcFirstLastPara="1" rIns="71075" wrap="square" tIns="710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33">
                <a:solidFill>
                  <a:srgbClr val="353535"/>
                </a:solidFill>
                <a:highlight>
                  <a:srgbClr val="DADFE1"/>
                </a:highlight>
              </a:rPr>
              <a:t>17 billion</a:t>
            </a:r>
            <a:r>
              <a:rPr lang="en-US" sz="1633">
                <a:solidFill>
                  <a:srgbClr val="353535"/>
                </a:solidFill>
              </a:rPr>
              <a:t> gallons of direct water used for cooling.</a:t>
            </a:r>
            <a:endParaRPr sz="1633">
              <a:solidFill>
                <a:srgbClr val="353535"/>
              </a:solidFill>
            </a:endParaRPr>
          </a:p>
        </p:txBody>
      </p:sp>
      <p:sp>
        <p:nvSpPr>
          <p:cNvPr id="295" name="Google Shape;295;p31"/>
          <p:cNvSpPr txBox="1"/>
          <p:nvPr/>
        </p:nvSpPr>
        <p:spPr>
          <a:xfrm>
            <a:off x="327550" y="3267500"/>
            <a:ext cx="3286800" cy="6462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71075" lIns="71075" spcFirstLastPara="1" rIns="71075" wrap="square" tIns="710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33">
                <a:solidFill>
                  <a:srgbClr val="353535"/>
                </a:solidFill>
                <a:highlight>
                  <a:srgbClr val="DADFE1"/>
                </a:highlight>
              </a:rPr>
              <a:t>211 billion</a:t>
            </a:r>
            <a:r>
              <a:rPr lang="en-US" sz="1633">
                <a:solidFill>
                  <a:srgbClr val="353535"/>
                </a:solidFill>
              </a:rPr>
              <a:t> gallons of indirect water used for power generation.</a:t>
            </a:r>
            <a:endParaRPr sz="1633">
              <a:solidFill>
                <a:srgbClr val="353535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2"/>
          <p:cNvSpPr txBox="1"/>
          <p:nvPr>
            <p:ph type="title"/>
          </p:nvPr>
        </p:nvSpPr>
        <p:spPr>
          <a:xfrm>
            <a:off x="965200" y="3128918"/>
            <a:ext cx="9080400" cy="600300"/>
          </a:xfrm>
          <a:prstGeom prst="rect">
            <a:avLst/>
          </a:prstGeom>
        </p:spPr>
        <p:txBody>
          <a:bodyPr anchorCtr="0" anchor="ctr" bIns="0" lIns="0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3. Economic Impacts and Policies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/>
          <p:nvPr>
            <p:ph type="title"/>
          </p:nvPr>
        </p:nvSpPr>
        <p:spPr>
          <a:xfrm>
            <a:off x="1031325" y="2851793"/>
            <a:ext cx="9080400" cy="600300"/>
          </a:xfrm>
          <a:prstGeom prst="rect">
            <a:avLst/>
          </a:prstGeom>
        </p:spPr>
        <p:txBody>
          <a:bodyPr anchorCtr="0" anchor="ctr" bIns="0" lIns="0" spcFirstLastPara="1" rIns="91425" wrap="square" tIns="45700">
            <a:spAutoFit/>
          </a:bodyPr>
          <a:lstStyle/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SzPts val="4000"/>
              <a:buAutoNum type="arabicPeriod"/>
            </a:pPr>
            <a:r>
              <a:rPr lang="en-US"/>
              <a:t>Data Center Basics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3"/>
          <p:cNvSpPr txBox="1"/>
          <p:nvPr>
            <p:ph type="title"/>
          </p:nvPr>
        </p:nvSpPr>
        <p:spPr>
          <a:xfrm>
            <a:off x="355600" y="362955"/>
            <a:ext cx="10896600" cy="988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Wisconsin Data center Sales and Use Tax Exemption Program</a:t>
            </a:r>
            <a:endParaRPr/>
          </a:p>
        </p:txBody>
      </p:sp>
      <p:sp>
        <p:nvSpPr>
          <p:cNvPr id="308" name="Google Shape;308;p33"/>
          <p:cNvSpPr txBox="1"/>
          <p:nvPr>
            <p:ph idx="1" type="body"/>
          </p:nvPr>
        </p:nvSpPr>
        <p:spPr>
          <a:xfrm>
            <a:off x="0" y="6396308"/>
            <a:ext cx="6959700" cy="461700"/>
          </a:xfrm>
          <a:prstGeom prst="rect">
            <a:avLst/>
          </a:prstGeom>
        </p:spPr>
        <p:txBody>
          <a:bodyPr anchorCtr="0" anchor="t" bIns="64000" lIns="274300" spcFirstLastPara="1" rIns="274300" wrap="square" tIns="64000">
            <a:sp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2023 Wisconsin Act 19 - </a:t>
            </a:r>
            <a:r>
              <a:rPr lang="en-US" sz="1200" u="sng">
                <a:latin typeface="Calibri"/>
                <a:ea typeface="Calibri"/>
                <a:cs typeface="Calibri"/>
                <a:sym typeface="Calibri"/>
                <a:hlinkClick r:id="rId3"/>
              </a:rPr>
              <a:t>Data Center Sales and Use Tax Exemption (DCSTE) Program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; Wisconsin Watch, </a:t>
            </a:r>
            <a:r>
              <a:rPr lang="en-US" sz="1200" u="sng">
                <a:latin typeface="Calibri"/>
                <a:ea typeface="Calibri"/>
                <a:cs typeface="Calibri"/>
                <a:sym typeface="Calibri"/>
                <a:hlinkClick r:id="rId4"/>
              </a:rPr>
              <a:t>Wisconsin Data Center Tax Break to Cost State More Than $2 billon.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33"/>
          <p:cNvSpPr txBox="1"/>
          <p:nvPr/>
        </p:nvSpPr>
        <p:spPr>
          <a:xfrm>
            <a:off x="1384300" y="1745850"/>
            <a:ext cx="8839200" cy="33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300"/>
              <a:buChar char="●"/>
            </a:pPr>
            <a:r>
              <a:rPr lang="en-US" sz="2300">
                <a:solidFill>
                  <a:srgbClr val="353535"/>
                </a:solidFill>
              </a:rPr>
              <a:t>Created by 2023 Wisconsin Act 19, aims to </a:t>
            </a:r>
            <a:r>
              <a:rPr b="1" lang="en-US" sz="2300">
                <a:solidFill>
                  <a:srgbClr val="353535"/>
                </a:solidFill>
              </a:rPr>
              <a:t>bolster </a:t>
            </a:r>
            <a:r>
              <a:rPr b="1" lang="en-US" sz="2300">
                <a:solidFill>
                  <a:srgbClr val="353535"/>
                </a:solidFill>
              </a:rPr>
              <a:t>economic</a:t>
            </a:r>
            <a:r>
              <a:rPr b="1" lang="en-US" sz="2300">
                <a:solidFill>
                  <a:srgbClr val="353535"/>
                </a:solidFill>
              </a:rPr>
              <a:t> growth</a:t>
            </a:r>
            <a:r>
              <a:rPr lang="en-US" sz="2300">
                <a:solidFill>
                  <a:srgbClr val="353535"/>
                </a:solidFill>
              </a:rPr>
              <a:t> and </a:t>
            </a:r>
            <a:r>
              <a:rPr b="1" lang="en-US" sz="2300">
                <a:solidFill>
                  <a:srgbClr val="353535"/>
                </a:solidFill>
              </a:rPr>
              <a:t>attract high tech industries </a:t>
            </a:r>
            <a:r>
              <a:rPr lang="en-US" sz="2300">
                <a:solidFill>
                  <a:srgbClr val="353535"/>
                </a:solidFill>
              </a:rPr>
              <a:t>and talent.</a:t>
            </a:r>
            <a:endParaRPr sz="2300">
              <a:solidFill>
                <a:srgbClr val="353535"/>
              </a:solidFill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53535"/>
              </a:buClr>
              <a:buSzPts val="2300"/>
              <a:buChar char="●"/>
            </a:pPr>
            <a:r>
              <a:rPr lang="en-US" sz="2300">
                <a:solidFill>
                  <a:srgbClr val="353535"/>
                </a:solidFill>
              </a:rPr>
              <a:t>Developers are </a:t>
            </a:r>
            <a:r>
              <a:rPr lang="en-US" sz="2300">
                <a:solidFill>
                  <a:srgbClr val="353535"/>
                </a:solidFill>
              </a:rPr>
              <a:t>exempt</a:t>
            </a:r>
            <a:r>
              <a:rPr lang="en-US" sz="2300">
                <a:solidFill>
                  <a:srgbClr val="353535"/>
                </a:solidFill>
              </a:rPr>
              <a:t> from sales and use tax for tangible property.</a:t>
            </a:r>
            <a:endParaRPr sz="2300">
              <a:solidFill>
                <a:srgbClr val="353535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i="1" lang="en-US" sz="2300">
                <a:solidFill>
                  <a:srgbClr val="8F8F8F"/>
                </a:solidFill>
              </a:rPr>
              <a:t>e.g. computer server equipment, networking equipment, and other essential hardware.</a:t>
            </a:r>
            <a:endParaRPr i="1" sz="2300">
              <a:solidFill>
                <a:srgbClr val="8F8F8F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i="1" sz="2300">
              <a:solidFill>
                <a:srgbClr val="8F8F8F"/>
              </a:solidFill>
            </a:endParaRPr>
          </a:p>
        </p:txBody>
      </p:sp>
      <p:sp>
        <p:nvSpPr>
          <p:cNvPr id="310" name="Google Shape;310;p33"/>
          <p:cNvSpPr txBox="1"/>
          <p:nvPr/>
        </p:nvSpPr>
        <p:spPr>
          <a:xfrm>
            <a:off x="3352075" y="5064000"/>
            <a:ext cx="7516800" cy="1108200"/>
          </a:xfrm>
          <a:prstGeom prst="rect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>
                <a:solidFill>
                  <a:srgbClr val="353535"/>
                </a:solidFill>
              </a:rPr>
              <a:t>For a hyperscale data center replacing it’s </a:t>
            </a:r>
            <a:r>
              <a:rPr i="1" lang="en-US" sz="2000">
                <a:solidFill>
                  <a:srgbClr val="353535"/>
                </a:solidFill>
              </a:rPr>
              <a:t>equipment</a:t>
            </a:r>
            <a:r>
              <a:rPr i="1" lang="en-US" sz="2000">
                <a:solidFill>
                  <a:srgbClr val="353535"/>
                </a:solidFill>
              </a:rPr>
              <a:t> every 3-4 years, this will amount to </a:t>
            </a:r>
            <a:r>
              <a:rPr i="1" lang="en-US" sz="2000">
                <a:solidFill>
                  <a:srgbClr val="353535"/>
                </a:solidFill>
                <a:highlight>
                  <a:schemeClr val="lt2"/>
                </a:highlight>
              </a:rPr>
              <a:t>billions of dollars</a:t>
            </a:r>
            <a:r>
              <a:rPr i="1" lang="en-US" sz="2000">
                <a:solidFill>
                  <a:srgbClr val="353535"/>
                </a:solidFill>
              </a:rPr>
              <a:t> in foregone tax revenue over a data center lifetime.</a:t>
            </a:r>
            <a:endParaRPr i="1" sz="2000">
              <a:solidFill>
                <a:srgbClr val="353535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4"/>
          <p:cNvSpPr txBox="1"/>
          <p:nvPr>
            <p:ph idx="1" type="body"/>
          </p:nvPr>
        </p:nvSpPr>
        <p:spPr>
          <a:xfrm>
            <a:off x="0" y="6558043"/>
            <a:ext cx="4460400" cy="295500"/>
          </a:xfrm>
          <a:prstGeom prst="rect">
            <a:avLst/>
          </a:prstGeom>
        </p:spPr>
        <p:txBody>
          <a:bodyPr anchorCtr="0" anchor="t" bIns="64000" lIns="274300" spcFirstLastPara="1" rIns="274300" wrap="square" tIns="64000">
            <a:sp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Epoch AI (2025). </a:t>
            </a:r>
            <a:r>
              <a:rPr i="1" lang="en-US" sz="1200" u="sng">
                <a:latin typeface="Calibri"/>
                <a:ea typeface="Calibri"/>
                <a:cs typeface="Calibri"/>
                <a:sym typeface="Calibri"/>
                <a:hlinkClick r:id="rId3"/>
              </a:rPr>
              <a:t>Data on Machine Learning Hardware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.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7" name="Google Shape;317;p34" title="epoch-ml-hardware(1)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9600" y="972700"/>
            <a:ext cx="9723725" cy="5469576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34"/>
          <p:cNvSpPr txBox="1"/>
          <p:nvPr>
            <p:ph type="title"/>
          </p:nvPr>
        </p:nvSpPr>
        <p:spPr>
          <a:xfrm>
            <a:off x="355600" y="362955"/>
            <a:ext cx="108966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AI Hardware Keeps Improving</a:t>
            </a:r>
            <a:endParaRPr/>
          </a:p>
        </p:txBody>
      </p:sp>
      <p:sp>
        <p:nvSpPr>
          <p:cNvPr id="319" name="Google Shape;319;p34"/>
          <p:cNvSpPr txBox="1"/>
          <p:nvPr/>
        </p:nvSpPr>
        <p:spPr>
          <a:xfrm>
            <a:off x="4177500" y="1354650"/>
            <a:ext cx="2088600" cy="33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353535"/>
                </a:solidFill>
              </a:rPr>
              <a:t>Trillions of operations per second</a:t>
            </a:r>
            <a:endParaRPr sz="1000">
              <a:solidFill>
                <a:srgbClr val="353535"/>
              </a:solidFill>
            </a:endParaRPr>
          </a:p>
        </p:txBody>
      </p:sp>
      <p:cxnSp>
        <p:nvCxnSpPr>
          <p:cNvPr id="320" name="Google Shape;320;p34"/>
          <p:cNvCxnSpPr>
            <a:stCxn id="319" idx="1"/>
          </p:cNvCxnSpPr>
          <p:nvPr/>
        </p:nvCxnSpPr>
        <p:spPr>
          <a:xfrm flipH="1">
            <a:off x="3682500" y="1524000"/>
            <a:ext cx="495000" cy="16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21" name="Google Shape;321;p34"/>
          <p:cNvSpPr txBox="1"/>
          <p:nvPr/>
        </p:nvSpPr>
        <p:spPr>
          <a:xfrm>
            <a:off x="10303225" y="2578675"/>
            <a:ext cx="1186500" cy="33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353535"/>
                </a:solidFill>
              </a:rPr>
              <a:t>NVIDIA Blackwell</a:t>
            </a:r>
            <a:endParaRPr sz="1000">
              <a:solidFill>
                <a:srgbClr val="353535"/>
              </a:solidFill>
            </a:endParaRPr>
          </a:p>
        </p:txBody>
      </p:sp>
      <p:cxnSp>
        <p:nvCxnSpPr>
          <p:cNvPr id="322" name="Google Shape;322;p34"/>
          <p:cNvCxnSpPr>
            <a:stCxn id="321" idx="1"/>
          </p:cNvCxnSpPr>
          <p:nvPr/>
        </p:nvCxnSpPr>
        <p:spPr>
          <a:xfrm rot="10800000">
            <a:off x="10076425" y="2323225"/>
            <a:ext cx="226800" cy="424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5"/>
          <p:cNvSpPr txBox="1"/>
          <p:nvPr>
            <p:ph type="title"/>
          </p:nvPr>
        </p:nvSpPr>
        <p:spPr>
          <a:xfrm>
            <a:off x="355600" y="362955"/>
            <a:ext cx="108966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Risks Associated with </a:t>
            </a:r>
            <a:r>
              <a:rPr lang="en-US"/>
              <a:t>Obsolescence</a:t>
            </a:r>
            <a:endParaRPr/>
          </a:p>
        </p:txBody>
      </p:sp>
      <p:sp>
        <p:nvSpPr>
          <p:cNvPr id="329" name="Google Shape;329;p35"/>
          <p:cNvSpPr txBox="1"/>
          <p:nvPr/>
        </p:nvSpPr>
        <p:spPr>
          <a:xfrm>
            <a:off x="1177225" y="1295475"/>
            <a:ext cx="9359100" cy="44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600"/>
              <a:buChar char="●"/>
            </a:pPr>
            <a:r>
              <a:rPr lang="en-US" sz="2600">
                <a:solidFill>
                  <a:srgbClr val="353535"/>
                </a:solidFill>
              </a:rPr>
              <a:t>Building and Infrastructure Design Life </a:t>
            </a:r>
            <a:r>
              <a:rPr b="1" lang="en-US" sz="2600">
                <a:solidFill>
                  <a:srgbClr val="353535"/>
                </a:solidFill>
              </a:rPr>
              <a:t>15-25 years</a:t>
            </a:r>
            <a:endParaRPr b="1" sz="2600">
              <a:solidFill>
                <a:srgbClr val="353535"/>
              </a:solidFill>
            </a:endParaRPr>
          </a:p>
          <a:p>
            <a:pPr indent="0" lvl="0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i="1" lang="en-US" sz="2600">
                <a:solidFill>
                  <a:srgbClr val="8F8F8F"/>
                </a:solidFill>
              </a:rPr>
              <a:t>Building shell</a:t>
            </a:r>
            <a:endParaRPr i="1" sz="2600">
              <a:solidFill>
                <a:srgbClr val="8F8F8F"/>
              </a:solidFill>
            </a:endParaRPr>
          </a:p>
          <a:p>
            <a:pPr indent="0" lvl="0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i="1" lang="en-US" sz="2600">
                <a:solidFill>
                  <a:srgbClr val="8F8F8F"/>
                </a:solidFill>
              </a:rPr>
              <a:t>Power delivery infrastructure</a:t>
            </a:r>
            <a:endParaRPr i="1" sz="2600">
              <a:solidFill>
                <a:srgbClr val="8F8F8F"/>
              </a:solidFill>
            </a:endParaRPr>
          </a:p>
          <a:p>
            <a:pPr indent="0" lvl="0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i="1" lang="en-US" sz="2600">
                <a:solidFill>
                  <a:srgbClr val="8F8F8F"/>
                </a:solidFill>
              </a:rPr>
              <a:t>Cooling units, water pipes, and chillers</a:t>
            </a:r>
            <a:endParaRPr i="1" sz="2600">
              <a:solidFill>
                <a:srgbClr val="8F8F8F"/>
              </a:solidFill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53535"/>
              </a:buClr>
              <a:buSzPts val="2600"/>
              <a:buChar char="●"/>
            </a:pPr>
            <a:r>
              <a:rPr lang="en-US" sz="2600">
                <a:solidFill>
                  <a:srgbClr val="353535"/>
                </a:solidFill>
              </a:rPr>
              <a:t>Computing Equipment Design Life </a:t>
            </a:r>
            <a:r>
              <a:rPr b="1" lang="en-US" sz="2600">
                <a:solidFill>
                  <a:srgbClr val="353535"/>
                </a:solidFill>
              </a:rPr>
              <a:t>3-5 years</a:t>
            </a:r>
            <a:endParaRPr b="1" sz="2600">
              <a:solidFill>
                <a:srgbClr val="353535"/>
              </a:solidFill>
            </a:endParaRPr>
          </a:p>
          <a:p>
            <a:pPr indent="0" lvl="0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i="1" lang="en-US" sz="2600">
                <a:solidFill>
                  <a:srgbClr val="8F8F8F"/>
                </a:solidFill>
              </a:rPr>
              <a:t>Servers, CPUs, and GPUs</a:t>
            </a:r>
            <a:endParaRPr i="1" sz="2600">
              <a:solidFill>
                <a:srgbClr val="8F8F8F"/>
              </a:solidFill>
            </a:endParaRPr>
          </a:p>
          <a:p>
            <a:pPr indent="0" lvl="0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i="1" lang="en-US" sz="2600">
                <a:solidFill>
                  <a:srgbClr val="8F8F8F"/>
                </a:solidFill>
              </a:rPr>
              <a:t>UPS batteries</a:t>
            </a:r>
            <a:endParaRPr i="1" sz="2600">
              <a:solidFill>
                <a:srgbClr val="8F8F8F"/>
              </a:solidFill>
            </a:endParaRPr>
          </a:p>
          <a:p>
            <a:pPr indent="0" lvl="0" marL="91440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i="1" lang="en-US" sz="2600">
                <a:solidFill>
                  <a:srgbClr val="8F8F8F"/>
                </a:solidFill>
              </a:rPr>
              <a:t>Networking gear</a:t>
            </a:r>
            <a:endParaRPr i="1" sz="2600">
              <a:solidFill>
                <a:srgbClr val="8F8F8F"/>
              </a:solidFill>
            </a:endParaRPr>
          </a:p>
        </p:txBody>
      </p:sp>
      <p:sp>
        <p:nvSpPr>
          <p:cNvPr id="330" name="Google Shape;330;p35"/>
          <p:cNvSpPr txBox="1"/>
          <p:nvPr/>
        </p:nvSpPr>
        <p:spPr>
          <a:xfrm>
            <a:off x="5458300" y="5108375"/>
            <a:ext cx="5793900" cy="1477500"/>
          </a:xfrm>
          <a:prstGeom prst="rect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100">
                <a:solidFill>
                  <a:srgbClr val="353535"/>
                </a:solidFill>
              </a:rPr>
              <a:t>Also consider the </a:t>
            </a:r>
            <a:r>
              <a:rPr i="1" lang="en-US" sz="2100">
                <a:solidFill>
                  <a:srgbClr val="353535"/>
                </a:solidFill>
              </a:rPr>
              <a:t>pace</a:t>
            </a:r>
            <a:r>
              <a:rPr i="1" lang="en-US" sz="2100">
                <a:solidFill>
                  <a:srgbClr val="353535"/>
                </a:solidFill>
              </a:rPr>
              <a:t> of </a:t>
            </a:r>
            <a:r>
              <a:rPr i="1" lang="en-US" sz="2100">
                <a:solidFill>
                  <a:srgbClr val="353535"/>
                </a:solidFill>
                <a:highlight>
                  <a:schemeClr val="lt2"/>
                </a:highlight>
              </a:rPr>
              <a:t>technology innovation</a:t>
            </a:r>
            <a:r>
              <a:rPr i="1" lang="en-US" sz="2100">
                <a:solidFill>
                  <a:srgbClr val="353535"/>
                </a:solidFill>
              </a:rPr>
              <a:t>, denser storage, more efficient software, more powerful GPUs </a:t>
            </a:r>
            <a:endParaRPr i="1" sz="2100">
              <a:solidFill>
                <a:srgbClr val="FDB863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100">
                <a:solidFill>
                  <a:srgbClr val="FDB863"/>
                </a:solidFill>
              </a:rPr>
              <a:t>…But beware Jevon’s Paradox!</a:t>
            </a:r>
            <a:endParaRPr i="1" sz="2100">
              <a:solidFill>
                <a:srgbClr val="353535"/>
              </a:solidFill>
            </a:endParaRPr>
          </a:p>
        </p:txBody>
      </p:sp>
      <p:sp>
        <p:nvSpPr>
          <p:cNvPr id="331" name="Google Shape;331;p35"/>
          <p:cNvSpPr/>
          <p:nvPr/>
        </p:nvSpPr>
        <p:spPr>
          <a:xfrm>
            <a:off x="978925" y="3530025"/>
            <a:ext cx="8498700" cy="226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6"/>
          <p:cNvSpPr txBox="1"/>
          <p:nvPr>
            <p:ph idx="1" type="body"/>
          </p:nvPr>
        </p:nvSpPr>
        <p:spPr>
          <a:xfrm>
            <a:off x="0" y="6407825"/>
            <a:ext cx="8106900" cy="295500"/>
          </a:xfrm>
          <a:prstGeom prst="rect">
            <a:avLst/>
          </a:prstGeom>
        </p:spPr>
        <p:txBody>
          <a:bodyPr anchorCtr="0" anchor="t" bIns="64000" lIns="274300" spcFirstLastPara="1" rIns="274300" wrap="square" tIns="64000">
            <a:sp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aseline="30000" lang="en-US" sz="120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Northern Virginia Technology Council (2024). </a:t>
            </a:r>
            <a:r>
              <a:rPr i="1" lang="en-US" sz="1200" u="sng">
                <a:latin typeface="Calibri"/>
                <a:ea typeface="Calibri"/>
                <a:cs typeface="Calibri"/>
                <a:sym typeface="Calibri"/>
                <a:hlinkClick r:id="rId3"/>
              </a:rPr>
              <a:t>Virginia Data Center Report;</a:t>
            </a:r>
            <a:r>
              <a:rPr i="1" lang="en-US" sz="12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aseline="30000" lang="en-US" sz="12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Data Center Maps, </a:t>
            </a:r>
            <a:r>
              <a:rPr i="1" lang="en-US" sz="1200" u="sng">
                <a:latin typeface="Calibri"/>
                <a:ea typeface="Calibri"/>
                <a:cs typeface="Calibri"/>
                <a:sym typeface="Calibri"/>
                <a:hlinkClick r:id="rId4"/>
              </a:rPr>
              <a:t>Virginia Data Centers</a:t>
            </a:r>
            <a:endParaRPr/>
          </a:p>
        </p:txBody>
      </p:sp>
      <p:sp>
        <p:nvSpPr>
          <p:cNvPr id="338" name="Google Shape;338;p36"/>
          <p:cNvSpPr txBox="1"/>
          <p:nvPr>
            <p:ph type="title"/>
          </p:nvPr>
        </p:nvSpPr>
        <p:spPr>
          <a:xfrm>
            <a:off x="0" y="0"/>
            <a:ext cx="11359500" cy="868500"/>
          </a:xfrm>
          <a:prstGeom prst="rect">
            <a:avLst/>
          </a:prstGeom>
        </p:spPr>
        <p:txBody>
          <a:bodyPr anchorCtr="0" anchor="b" bIns="0" lIns="0" spcFirstLastPara="1" rIns="91425" wrap="square" tIns="4570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/>
              <a:t>Jobs</a:t>
            </a:r>
            <a:endParaRPr b="1" sz="3000"/>
          </a:p>
        </p:txBody>
      </p:sp>
      <p:graphicFrame>
        <p:nvGraphicFramePr>
          <p:cNvPr id="339" name="Google Shape;339;p36"/>
          <p:cNvGraphicFramePr/>
          <p:nvPr/>
        </p:nvGraphicFramePr>
        <p:xfrm>
          <a:off x="748925" y="1954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{0EBFF338-AFAB-47C5-B05F-1EE8B228E06C}</a:tableStyleId>
              </a:tblPr>
              <a:tblGrid>
                <a:gridCol w="2997900"/>
                <a:gridCol w="2997900"/>
                <a:gridCol w="29979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700"/>
                        <a:t>Northern Virginia</a:t>
                      </a:r>
                      <a:endParaRPr b="1" sz="17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US" sz="1700"/>
                        <a:t>570 data centers</a:t>
                      </a:r>
                      <a:endParaRPr i="1" sz="17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highlight>
                            <a:srgbClr val="FFC0CB"/>
                          </a:highlight>
                        </a:rPr>
                        <a:t>14,240 jobs</a:t>
                      </a:r>
                      <a:endParaRPr sz="1700">
                        <a:highlight>
                          <a:srgbClr val="FFC0CB"/>
                        </a:highlight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highlight>
                            <a:srgbClr val="FFC0CB"/>
                          </a:highlight>
                        </a:rPr>
                        <a:t>12,124 jobs</a:t>
                      </a:r>
                      <a:r>
                        <a:rPr lang="en-US" sz="1700"/>
                        <a:t> </a:t>
                      </a:r>
                      <a:endParaRPr sz="17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/>
                        <a:t>3.5x multiplier in secondary sectors</a:t>
                      </a:r>
                      <a:endParaRPr sz="17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340" name="Google Shape;340;p36"/>
          <p:cNvSpPr txBox="1"/>
          <p:nvPr/>
        </p:nvSpPr>
        <p:spPr>
          <a:xfrm>
            <a:off x="7704600" y="2774850"/>
            <a:ext cx="3128400" cy="80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>
                <a:solidFill>
                  <a:srgbClr val="353535"/>
                </a:solidFill>
              </a:rPr>
              <a:t>Thats ~20 jobs per data center.</a:t>
            </a:r>
            <a:endParaRPr i="1" sz="2000">
              <a:solidFill>
                <a:srgbClr val="353535"/>
              </a:solidFill>
            </a:endParaRPr>
          </a:p>
        </p:txBody>
      </p:sp>
      <p:sp>
        <p:nvSpPr>
          <p:cNvPr id="341" name="Google Shape;341;p36"/>
          <p:cNvSpPr txBox="1"/>
          <p:nvPr/>
        </p:nvSpPr>
        <p:spPr>
          <a:xfrm>
            <a:off x="1431600" y="4000975"/>
            <a:ext cx="84963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353535"/>
                </a:solidFill>
              </a:rPr>
              <a:t>According to Microsoft: </a:t>
            </a:r>
            <a:endParaRPr sz="2000">
              <a:solidFill>
                <a:srgbClr val="353535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>
                <a:solidFill>
                  <a:srgbClr val="353535"/>
                </a:solidFill>
              </a:rPr>
              <a:t>“…generally we employ 50 full time and vendors per building.”</a:t>
            </a:r>
            <a:r>
              <a:rPr baseline="30000" i="1" lang="en-US" sz="2000">
                <a:solidFill>
                  <a:srgbClr val="353535"/>
                </a:solidFill>
              </a:rPr>
              <a:t>1</a:t>
            </a:r>
            <a:endParaRPr i="1" sz="2000">
              <a:solidFill>
                <a:srgbClr val="353535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7"/>
          <p:cNvSpPr txBox="1"/>
          <p:nvPr>
            <p:ph type="title"/>
          </p:nvPr>
        </p:nvSpPr>
        <p:spPr>
          <a:xfrm>
            <a:off x="355600" y="362955"/>
            <a:ext cx="10896600" cy="1040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Net New Construction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37"/>
          <p:cNvSpPr txBox="1"/>
          <p:nvPr>
            <p:ph idx="1" type="body"/>
          </p:nvPr>
        </p:nvSpPr>
        <p:spPr>
          <a:xfrm>
            <a:off x="0" y="6561400"/>
            <a:ext cx="8001000" cy="295500"/>
          </a:xfrm>
          <a:prstGeom prst="rect">
            <a:avLst/>
          </a:prstGeom>
        </p:spPr>
        <p:txBody>
          <a:bodyPr anchorCtr="0" anchor="t" bIns="64000" lIns="274300" spcFirstLastPara="1" rIns="274300" wrap="square" tIns="64000">
            <a:sp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Wis. Stat. § 66.0602 (2023-24), </a:t>
            </a:r>
            <a:r>
              <a:rPr lang="en-US" sz="1200" u="sng">
                <a:latin typeface="Calibri"/>
                <a:ea typeface="Calibri"/>
                <a:cs typeface="Calibri"/>
                <a:sym typeface="Calibri"/>
                <a:hlinkClick r:id="rId3"/>
              </a:rPr>
              <a:t>Local Levy LImits;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200" u="sng">
                <a:latin typeface="Calibri"/>
                <a:ea typeface="Calibri"/>
                <a:cs typeface="Calibri"/>
                <a:sym typeface="Calibri"/>
                <a:hlinkClick r:id="rId4"/>
              </a:rPr>
              <a:t>2023 </a:t>
            </a:r>
            <a:r>
              <a:rPr lang="en-US" sz="1200" u="sng">
                <a:latin typeface="Calibri"/>
                <a:ea typeface="Calibri"/>
                <a:cs typeface="Calibri"/>
                <a:sym typeface="Calibri"/>
                <a:hlinkClick r:id="rId5"/>
              </a:rPr>
              <a:t>Data Centers in Wisconsin - The Perfect Storm of Incentives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.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9" name="Google Shape;349;p37" title="Screenshot 2026-03-01 at 3.09.54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25600" y="1028691"/>
            <a:ext cx="8356601" cy="3838275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37"/>
          <p:cNvSpPr txBox="1"/>
          <p:nvPr/>
        </p:nvSpPr>
        <p:spPr>
          <a:xfrm>
            <a:off x="457200" y="5004550"/>
            <a:ext cx="6291300" cy="1293000"/>
          </a:xfrm>
          <a:prstGeom prst="rect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rgbClr val="353535"/>
                </a:solidFill>
                <a:highlight>
                  <a:schemeClr val="lt2"/>
                </a:highlight>
              </a:rPr>
              <a:t>This Development Comes with Benefits and Risks:</a:t>
            </a:r>
            <a:r>
              <a:rPr i="1" lang="en-US" sz="1800">
                <a:solidFill>
                  <a:srgbClr val="353535"/>
                </a:solidFill>
              </a:rPr>
              <a:t> Net New Construction allows increased tax levies, but concentrates risk in a single ratepayer and might act as a boat anchor to future growth.</a:t>
            </a:r>
            <a:endParaRPr i="1" sz="1800">
              <a:solidFill>
                <a:srgbClr val="353535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6" name="Google Shape;356;p38"/>
          <p:cNvCxnSpPr>
            <a:stCxn id="357" idx="2"/>
            <a:endCxn id="358" idx="2"/>
          </p:cNvCxnSpPr>
          <p:nvPr/>
        </p:nvCxnSpPr>
        <p:spPr>
          <a:xfrm flipH="1" rot="-5400000">
            <a:off x="5560502" y="1197177"/>
            <a:ext cx="180600" cy="7816500"/>
          </a:xfrm>
          <a:prstGeom prst="bentConnector3">
            <a:avLst>
              <a:gd fmla="val 333997" name="adj1"/>
            </a:avLst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359" name="Google Shape;359;p38"/>
          <p:cNvCxnSpPr>
            <a:stCxn id="358" idx="1"/>
            <a:endCxn id="360" idx="3"/>
          </p:cNvCxnSpPr>
          <p:nvPr/>
        </p:nvCxnSpPr>
        <p:spPr>
          <a:xfrm rot="10800000">
            <a:off x="7311843" y="4387426"/>
            <a:ext cx="61320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61" name="Google Shape;361;p38"/>
          <p:cNvCxnSpPr>
            <a:stCxn id="360" idx="1"/>
            <a:endCxn id="357" idx="3"/>
          </p:cNvCxnSpPr>
          <p:nvPr/>
        </p:nvCxnSpPr>
        <p:spPr>
          <a:xfrm rot="10800000">
            <a:off x="3089075" y="4377702"/>
            <a:ext cx="698100" cy="960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62" name="Google Shape;362;p38"/>
          <p:cNvCxnSpPr>
            <a:stCxn id="363" idx="2"/>
            <a:endCxn id="358" idx="0"/>
          </p:cNvCxnSpPr>
          <p:nvPr/>
        </p:nvCxnSpPr>
        <p:spPr>
          <a:xfrm flipH="1">
            <a:off x="9559192" y="2767052"/>
            <a:ext cx="300" cy="81210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64" name="Google Shape;364;p38"/>
          <p:cNvCxnSpPr>
            <a:stCxn id="365" idx="3"/>
            <a:endCxn id="363" idx="1"/>
          </p:cNvCxnSpPr>
          <p:nvPr/>
        </p:nvCxnSpPr>
        <p:spPr>
          <a:xfrm>
            <a:off x="7777442" y="1959002"/>
            <a:ext cx="67710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65" name="Google Shape;365;p38"/>
          <p:cNvSpPr txBox="1"/>
          <p:nvPr/>
        </p:nvSpPr>
        <p:spPr>
          <a:xfrm>
            <a:off x="5567342" y="1150952"/>
            <a:ext cx="2210100" cy="1616100"/>
          </a:xfrm>
          <a:prstGeom prst="rect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353535"/>
                </a:solidFill>
              </a:rPr>
              <a:t>You establish a </a:t>
            </a:r>
            <a:r>
              <a:rPr b="1" lang="en-US" sz="1600">
                <a:solidFill>
                  <a:srgbClr val="353535"/>
                </a:solidFill>
              </a:rPr>
              <a:t>Tax Increment District </a:t>
            </a:r>
            <a:r>
              <a:rPr lang="en-US" sz="1600">
                <a:solidFill>
                  <a:srgbClr val="353535"/>
                </a:solidFill>
              </a:rPr>
              <a:t>with plans to build.</a:t>
            </a:r>
            <a:endParaRPr sz="1600">
              <a:solidFill>
                <a:srgbClr val="35353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500">
              <a:solidFill>
                <a:srgbClr val="35353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500">
              <a:solidFill>
                <a:srgbClr val="35353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500">
              <a:solidFill>
                <a:srgbClr val="353535"/>
              </a:solidFill>
            </a:endParaRPr>
          </a:p>
        </p:txBody>
      </p:sp>
      <p:cxnSp>
        <p:nvCxnSpPr>
          <p:cNvPr id="366" name="Google Shape;366;p38"/>
          <p:cNvCxnSpPr>
            <a:stCxn id="367" idx="3"/>
            <a:endCxn id="365" idx="1"/>
          </p:cNvCxnSpPr>
          <p:nvPr/>
        </p:nvCxnSpPr>
        <p:spPr>
          <a:xfrm>
            <a:off x="4781858" y="1956325"/>
            <a:ext cx="785400" cy="270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68" name="Google Shape;368;p38"/>
          <p:cNvSpPr/>
          <p:nvPr/>
        </p:nvSpPr>
        <p:spPr>
          <a:xfrm>
            <a:off x="246308" y="3740619"/>
            <a:ext cx="59520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</p:txBody>
      </p:sp>
      <p:sp>
        <p:nvSpPr>
          <p:cNvPr id="369" name="Google Shape;369;p38"/>
          <p:cNvSpPr/>
          <p:nvPr/>
        </p:nvSpPr>
        <p:spPr>
          <a:xfrm>
            <a:off x="1639075" y="3740619"/>
            <a:ext cx="19935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</p:txBody>
      </p:sp>
      <p:sp>
        <p:nvSpPr>
          <p:cNvPr id="370" name="Google Shape;370;p38"/>
          <p:cNvSpPr txBox="1"/>
          <p:nvPr/>
        </p:nvSpPr>
        <p:spPr>
          <a:xfrm>
            <a:off x="502108" y="1162152"/>
            <a:ext cx="1240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2"/>
                </a:solidFill>
              </a:rPr>
              <a:t>START</a:t>
            </a:r>
            <a:endParaRPr sz="2400">
              <a:solidFill>
                <a:schemeClr val="dk2"/>
              </a:solidFill>
            </a:endParaRPr>
          </a:p>
        </p:txBody>
      </p:sp>
      <p:grpSp>
        <p:nvGrpSpPr>
          <p:cNvPr id="371" name="Google Shape;371;p38"/>
          <p:cNvGrpSpPr/>
          <p:nvPr/>
        </p:nvGrpSpPr>
        <p:grpSpPr>
          <a:xfrm>
            <a:off x="395924" y="3740552"/>
            <a:ext cx="2693256" cy="1274575"/>
            <a:chOff x="897915" y="2225250"/>
            <a:chExt cx="1540500" cy="774300"/>
          </a:xfrm>
        </p:grpSpPr>
        <p:sp>
          <p:nvSpPr>
            <p:cNvPr id="357" name="Google Shape;357;p38"/>
            <p:cNvSpPr txBox="1"/>
            <p:nvPr/>
          </p:nvSpPr>
          <p:spPr>
            <a:xfrm>
              <a:off x="897915" y="2225250"/>
              <a:ext cx="1540500" cy="774300"/>
            </a:xfrm>
            <a:prstGeom prst="rect">
              <a:avLst/>
            </a:prstGeom>
            <a:solidFill>
              <a:schemeClr val="lt1"/>
            </a:solidFill>
            <a:ln cap="flat" cmpd="sng" w="470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112900" lIns="112900" spcFirstLastPara="1" rIns="112900" wrap="square" tIns="11290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</a:pPr>
              <a:r>
                <a:rPr lang="en-US" sz="1600">
                  <a:solidFill>
                    <a:srgbClr val="353535"/>
                  </a:solidFill>
                </a:rPr>
                <a:t>Your city has a large property tax base.</a:t>
              </a:r>
              <a:endParaRPr sz="1600">
                <a:solidFill>
                  <a:srgbClr val="353535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1800">
                <a:solidFill>
                  <a:srgbClr val="353535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1800">
                <a:solidFill>
                  <a:srgbClr val="353535"/>
                </a:solidFill>
              </a:endParaRPr>
            </a:p>
          </p:txBody>
        </p:sp>
        <p:pic>
          <p:nvPicPr>
            <p:cNvPr descr="building editable stroke icon of house in filled design. (Provided by Getty Images)" id="372" name="Google Shape;372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83165" y="2639202"/>
              <a:ext cx="312074" cy="312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uilding editable stroke icon of house in filled design. (Provided by Getty Images)" id="373" name="Google Shape;373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295240" y="2639202"/>
              <a:ext cx="312074" cy="312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uilding editable stroke icon of house in filled design. (Provided by Getty Images)" id="374" name="Google Shape;374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636728" y="2639202"/>
              <a:ext cx="312074" cy="312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ollution related factory building with windows and smock vector with editable stroke, (Provided by Getty Images)" id="375" name="Google Shape;375;p3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978204" y="2586978"/>
              <a:ext cx="387881" cy="38790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76" name="Google Shape;376;p38"/>
          <p:cNvGrpSpPr/>
          <p:nvPr/>
        </p:nvGrpSpPr>
        <p:grpSpPr>
          <a:xfrm>
            <a:off x="5675400" y="2023325"/>
            <a:ext cx="1993550" cy="615585"/>
            <a:chOff x="4238775" y="828675"/>
            <a:chExt cx="1495200" cy="461700"/>
          </a:xfrm>
        </p:grpSpPr>
        <p:sp>
          <p:nvSpPr>
            <p:cNvPr id="377" name="Google Shape;377;p38"/>
            <p:cNvSpPr/>
            <p:nvPr/>
          </p:nvSpPr>
          <p:spPr>
            <a:xfrm>
              <a:off x="4238775" y="828675"/>
              <a:ext cx="1495200" cy="461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900"/>
            </a:p>
          </p:txBody>
        </p:sp>
        <p:pic>
          <p:nvPicPr>
            <p:cNvPr descr="building editable stroke icon of house in filled design. (Provided by Getty Images)" id="378" name="Google Shape;378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300375" y="915549"/>
              <a:ext cx="312074" cy="312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uilding editable stroke icon of house in filled design. (Provided by Getty Images)" id="379" name="Google Shape;379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60075" y="915549"/>
              <a:ext cx="312074" cy="312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uilding editable stroke icon of house in filled design. (Provided by Getty Images)" id="380" name="Google Shape;380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011088" y="915549"/>
              <a:ext cx="312074" cy="3120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1" name="Google Shape;381;p38"/>
            <p:cNvSpPr/>
            <p:nvPr/>
          </p:nvSpPr>
          <p:spPr>
            <a:xfrm>
              <a:off x="5362100" y="966813"/>
              <a:ext cx="298450" cy="234950"/>
            </a:xfrm>
            <a:custGeom>
              <a:rect b="b" l="l" r="r" t="t"/>
              <a:pathLst>
                <a:path extrusionOk="0" h="9398" w="11938">
                  <a:moveTo>
                    <a:pt x="1270" y="0"/>
                  </a:moveTo>
                  <a:lnTo>
                    <a:pt x="0" y="5334"/>
                  </a:lnTo>
                  <a:lnTo>
                    <a:pt x="508" y="9144"/>
                  </a:lnTo>
                  <a:lnTo>
                    <a:pt x="11938" y="9398"/>
                  </a:lnTo>
                  <a:lnTo>
                    <a:pt x="11938" y="3810"/>
                  </a:lnTo>
                  <a:lnTo>
                    <a:pt x="4826" y="3810"/>
                  </a:lnTo>
                  <a:lnTo>
                    <a:pt x="4318" y="254"/>
                  </a:ln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rgbClr val="F1C232"/>
              </a:solidFill>
              <a:prstDash val="dash"/>
              <a:round/>
              <a:headEnd len="med" w="med" type="none"/>
              <a:tailEnd len="med" w="med" type="none"/>
            </a:ln>
          </p:spPr>
        </p:sp>
      </p:grpSp>
      <p:grpSp>
        <p:nvGrpSpPr>
          <p:cNvPr id="382" name="Google Shape;382;p38"/>
          <p:cNvGrpSpPr/>
          <p:nvPr/>
        </p:nvGrpSpPr>
        <p:grpSpPr>
          <a:xfrm>
            <a:off x="2088726" y="1263742"/>
            <a:ext cx="2693133" cy="1385165"/>
            <a:chOff x="1479000" y="303550"/>
            <a:chExt cx="2019900" cy="1038900"/>
          </a:xfrm>
        </p:grpSpPr>
        <p:sp>
          <p:nvSpPr>
            <p:cNvPr id="367" name="Google Shape;367;p38"/>
            <p:cNvSpPr txBox="1"/>
            <p:nvPr/>
          </p:nvSpPr>
          <p:spPr>
            <a:xfrm>
              <a:off x="1479000" y="303550"/>
              <a:ext cx="2019900" cy="1038900"/>
            </a:xfrm>
            <a:prstGeom prst="rect">
              <a:avLst/>
            </a:prstGeom>
            <a:noFill/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353535"/>
                  </a:solidFill>
                </a:rPr>
                <a:t>Your city has a small property tax base and you want to make it bigger.</a:t>
              </a:r>
              <a:endParaRPr sz="1600">
                <a:solidFill>
                  <a:srgbClr val="353535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rgbClr val="353535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rgbClr val="353535"/>
                </a:solidFill>
              </a:endParaRPr>
            </a:p>
          </p:txBody>
        </p:sp>
        <p:pic>
          <p:nvPicPr>
            <p:cNvPr descr="building editable stroke icon of house in filled design. (Provided by Getty Images)" id="383" name="Google Shape;383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630594" y="915545"/>
              <a:ext cx="409190" cy="3852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uilding editable stroke icon of house in filled design. (Provided by Getty Images)" id="384" name="Google Shape;384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082762" y="915545"/>
              <a:ext cx="409190" cy="3852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uilding editable stroke icon of house in filled design. (Provided by Getty Images)" id="385" name="Google Shape;385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34921" y="915545"/>
              <a:ext cx="409190" cy="38528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86" name="Google Shape;386;p38"/>
          <p:cNvGrpSpPr/>
          <p:nvPr/>
        </p:nvGrpSpPr>
        <p:grpSpPr>
          <a:xfrm>
            <a:off x="7925043" y="3579247"/>
            <a:ext cx="3268318" cy="1616360"/>
            <a:chOff x="5962450" y="172300"/>
            <a:chExt cx="2451300" cy="1212300"/>
          </a:xfrm>
        </p:grpSpPr>
        <p:sp>
          <p:nvSpPr>
            <p:cNvPr id="358" name="Google Shape;358;p38"/>
            <p:cNvSpPr txBox="1"/>
            <p:nvPr/>
          </p:nvSpPr>
          <p:spPr>
            <a:xfrm>
              <a:off x="5962450" y="172300"/>
              <a:ext cx="2451300" cy="1212300"/>
            </a:xfrm>
            <a:prstGeom prst="rect">
              <a:avLst/>
            </a:prstGeom>
            <a:noFill/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</a:pPr>
              <a:r>
                <a:rPr lang="en-US" sz="1600">
                  <a:solidFill>
                    <a:srgbClr val="353535"/>
                  </a:solidFill>
                </a:rPr>
                <a:t>You borrow from your future tax revenue to fund site improvements in the TID.</a:t>
              </a:r>
              <a:endParaRPr sz="1600">
                <a:solidFill>
                  <a:srgbClr val="353535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1500">
                <a:solidFill>
                  <a:srgbClr val="353535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1500">
                <a:solidFill>
                  <a:srgbClr val="353535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1500">
                <a:solidFill>
                  <a:srgbClr val="353535"/>
                </a:solidFill>
              </a:endParaRPr>
            </a:p>
          </p:txBody>
        </p:sp>
        <p:grpSp>
          <p:nvGrpSpPr>
            <p:cNvPr id="387" name="Google Shape;387;p38"/>
            <p:cNvGrpSpPr/>
            <p:nvPr/>
          </p:nvGrpSpPr>
          <p:grpSpPr>
            <a:xfrm>
              <a:off x="6404300" y="826600"/>
              <a:ext cx="1495200" cy="461700"/>
              <a:chOff x="4238775" y="828675"/>
              <a:chExt cx="1495200" cy="461700"/>
            </a:xfrm>
          </p:grpSpPr>
          <p:sp>
            <p:nvSpPr>
              <p:cNvPr id="388" name="Google Shape;388;p38"/>
              <p:cNvSpPr/>
              <p:nvPr/>
            </p:nvSpPr>
            <p:spPr>
              <a:xfrm>
                <a:off x="4238775" y="828675"/>
                <a:ext cx="1495200" cy="461700"/>
              </a:xfrm>
              <a:prstGeom prst="rect">
                <a:avLst/>
              </a:prstGeom>
              <a:solidFill>
                <a:srgbClr val="D9EAD3"/>
              </a:solidFill>
              <a:ln cap="flat" cmpd="sng" w="25400">
                <a:solidFill>
                  <a:srgbClr val="6666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121900" lIns="121900" spcFirstLastPara="1" rIns="121900" wrap="square" tIns="12190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900"/>
              </a:p>
            </p:txBody>
          </p:sp>
          <p:pic>
            <p:nvPicPr>
              <p:cNvPr descr="building editable stroke icon of house in filled design. (Provided by Getty Images)" id="389" name="Google Shape;389;p38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4300375" y="915549"/>
                <a:ext cx="312074" cy="3120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building editable stroke icon of house in filled design. (Provided by Getty Images)" id="390" name="Google Shape;390;p38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4660075" y="915549"/>
                <a:ext cx="312074" cy="3120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building editable stroke icon of house in filled design. (Provided by Getty Images)" id="391" name="Google Shape;391;p38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5011088" y="915549"/>
                <a:ext cx="312074" cy="31207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92" name="Google Shape;392;p38"/>
              <p:cNvSpPr/>
              <p:nvPr/>
            </p:nvSpPr>
            <p:spPr>
              <a:xfrm>
                <a:off x="5362100" y="966813"/>
                <a:ext cx="298450" cy="234950"/>
              </a:xfrm>
              <a:custGeom>
                <a:rect b="b" l="l" r="r" t="t"/>
                <a:pathLst>
                  <a:path extrusionOk="0" h="9398" w="11938">
                    <a:moveTo>
                      <a:pt x="1270" y="0"/>
                    </a:moveTo>
                    <a:lnTo>
                      <a:pt x="0" y="5334"/>
                    </a:lnTo>
                    <a:lnTo>
                      <a:pt x="508" y="9144"/>
                    </a:lnTo>
                    <a:lnTo>
                      <a:pt x="11938" y="9398"/>
                    </a:lnTo>
                    <a:lnTo>
                      <a:pt x="11938" y="3810"/>
                    </a:lnTo>
                    <a:lnTo>
                      <a:pt x="4826" y="3810"/>
                    </a:lnTo>
                    <a:lnTo>
                      <a:pt x="4318" y="254"/>
                    </a:lnTo>
                    <a:close/>
                  </a:path>
                </a:pathLst>
              </a:custGeom>
              <a:solidFill>
                <a:schemeClr val="lt1"/>
              </a:solidFill>
              <a:ln cap="flat" cmpd="sng" w="12700">
                <a:solidFill>
                  <a:srgbClr val="F1C232"/>
                </a:solidFill>
                <a:prstDash val="dash"/>
                <a:round/>
                <a:headEnd len="med" w="med" type="none"/>
                <a:tailEnd len="med" w="med" type="none"/>
              </a:ln>
            </p:spPr>
          </p:sp>
        </p:grpSp>
      </p:grpSp>
      <p:sp>
        <p:nvSpPr>
          <p:cNvPr id="360" name="Google Shape;360;p38"/>
          <p:cNvSpPr txBox="1"/>
          <p:nvPr/>
        </p:nvSpPr>
        <p:spPr>
          <a:xfrm>
            <a:off x="3787175" y="3579252"/>
            <a:ext cx="3524700" cy="1616100"/>
          </a:xfrm>
          <a:prstGeom prst="rect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353535"/>
                </a:solidFill>
              </a:rPr>
              <a:t>Improvements attract developers who add net new construction and increment the tax rate above base.</a:t>
            </a:r>
            <a:endParaRPr sz="1600">
              <a:solidFill>
                <a:srgbClr val="35353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500">
              <a:solidFill>
                <a:srgbClr val="35353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500">
              <a:solidFill>
                <a:srgbClr val="35353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500">
              <a:solidFill>
                <a:srgbClr val="353535"/>
              </a:solidFill>
            </a:endParaRPr>
          </a:p>
        </p:txBody>
      </p:sp>
      <p:grpSp>
        <p:nvGrpSpPr>
          <p:cNvPr id="393" name="Google Shape;393;p38"/>
          <p:cNvGrpSpPr/>
          <p:nvPr/>
        </p:nvGrpSpPr>
        <p:grpSpPr>
          <a:xfrm>
            <a:off x="4621767" y="4426391"/>
            <a:ext cx="1993550" cy="615585"/>
            <a:chOff x="4238775" y="828675"/>
            <a:chExt cx="1495200" cy="461700"/>
          </a:xfrm>
        </p:grpSpPr>
        <p:sp>
          <p:nvSpPr>
            <p:cNvPr id="394" name="Google Shape;394;p38"/>
            <p:cNvSpPr/>
            <p:nvPr/>
          </p:nvSpPr>
          <p:spPr>
            <a:xfrm>
              <a:off x="4238775" y="828675"/>
              <a:ext cx="1495200" cy="461700"/>
            </a:xfrm>
            <a:prstGeom prst="rect">
              <a:avLst/>
            </a:prstGeom>
            <a:solidFill>
              <a:srgbClr val="D9EAD3"/>
            </a:solidFill>
            <a:ln cap="flat" cmpd="sng" w="25400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900"/>
            </a:p>
          </p:txBody>
        </p:sp>
        <p:pic>
          <p:nvPicPr>
            <p:cNvPr descr="building editable stroke icon of house in filled design. (Provided by Getty Images)" id="395" name="Google Shape;395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300375" y="915549"/>
              <a:ext cx="312074" cy="312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uilding editable stroke icon of house in filled design. (Provided by Getty Images)" id="396" name="Google Shape;396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60075" y="915549"/>
              <a:ext cx="312074" cy="312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uilding editable stroke icon of house in filled design. (Provided by Getty Images)" id="397" name="Google Shape;397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011088" y="915549"/>
              <a:ext cx="312074" cy="3120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8" name="Google Shape;398;p38"/>
            <p:cNvSpPr/>
            <p:nvPr/>
          </p:nvSpPr>
          <p:spPr>
            <a:xfrm>
              <a:off x="5362100" y="966813"/>
              <a:ext cx="298450" cy="234950"/>
            </a:xfrm>
            <a:custGeom>
              <a:rect b="b" l="l" r="r" t="t"/>
              <a:pathLst>
                <a:path extrusionOk="0" h="9398" w="11938">
                  <a:moveTo>
                    <a:pt x="1270" y="0"/>
                  </a:moveTo>
                  <a:lnTo>
                    <a:pt x="0" y="5334"/>
                  </a:lnTo>
                  <a:lnTo>
                    <a:pt x="508" y="9144"/>
                  </a:lnTo>
                  <a:lnTo>
                    <a:pt x="11938" y="9398"/>
                  </a:lnTo>
                  <a:lnTo>
                    <a:pt x="11938" y="3810"/>
                  </a:lnTo>
                  <a:lnTo>
                    <a:pt x="4826" y="3810"/>
                  </a:lnTo>
                  <a:lnTo>
                    <a:pt x="4318" y="254"/>
                  </a:ln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rgbClr val="F1C232"/>
              </a:solidFill>
              <a:prstDash val="dash"/>
              <a:round/>
              <a:headEnd len="med" w="med" type="none"/>
              <a:tailEnd len="med" w="med" type="none"/>
            </a:ln>
          </p:spPr>
        </p:sp>
      </p:grpSp>
      <p:sp>
        <p:nvSpPr>
          <p:cNvPr id="363" name="Google Shape;363;p38"/>
          <p:cNvSpPr txBox="1"/>
          <p:nvPr/>
        </p:nvSpPr>
        <p:spPr>
          <a:xfrm>
            <a:off x="8454442" y="1150952"/>
            <a:ext cx="2210100" cy="1616100"/>
          </a:xfrm>
          <a:prstGeom prst="rect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353535"/>
                </a:solidFill>
              </a:rPr>
              <a:t>A base assessed property value in the TID is registered.</a:t>
            </a:r>
            <a:endParaRPr sz="1600">
              <a:solidFill>
                <a:srgbClr val="35353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500">
              <a:solidFill>
                <a:srgbClr val="35353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500">
              <a:solidFill>
                <a:srgbClr val="35353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500">
              <a:solidFill>
                <a:srgbClr val="353535"/>
              </a:solidFill>
            </a:endParaRPr>
          </a:p>
        </p:txBody>
      </p:sp>
      <p:grpSp>
        <p:nvGrpSpPr>
          <p:cNvPr id="399" name="Google Shape;399;p38"/>
          <p:cNvGrpSpPr/>
          <p:nvPr/>
        </p:nvGrpSpPr>
        <p:grpSpPr>
          <a:xfrm>
            <a:off x="8562567" y="2023325"/>
            <a:ext cx="1993550" cy="615585"/>
            <a:chOff x="4238775" y="828675"/>
            <a:chExt cx="1495200" cy="461700"/>
          </a:xfrm>
        </p:grpSpPr>
        <p:sp>
          <p:nvSpPr>
            <p:cNvPr id="400" name="Google Shape;400;p38"/>
            <p:cNvSpPr/>
            <p:nvPr/>
          </p:nvSpPr>
          <p:spPr>
            <a:xfrm>
              <a:off x="4238775" y="828675"/>
              <a:ext cx="1495200" cy="461700"/>
            </a:xfrm>
            <a:prstGeom prst="rect">
              <a:avLst/>
            </a:prstGeom>
            <a:solidFill>
              <a:schemeClr val="lt2"/>
            </a:solidFill>
            <a:ln cap="flat" cmpd="sng" w="25400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900"/>
            </a:p>
          </p:txBody>
        </p:sp>
        <p:pic>
          <p:nvPicPr>
            <p:cNvPr descr="building editable stroke icon of house in filled design. (Provided by Getty Images)" id="401" name="Google Shape;401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300375" y="915549"/>
              <a:ext cx="312074" cy="312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uilding editable stroke icon of house in filled design. (Provided by Getty Images)" id="402" name="Google Shape;402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60075" y="915549"/>
              <a:ext cx="312074" cy="312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uilding editable stroke icon of house in filled design. (Provided by Getty Images)" id="403" name="Google Shape;403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011088" y="915549"/>
              <a:ext cx="312074" cy="3120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4" name="Google Shape;404;p38"/>
            <p:cNvSpPr/>
            <p:nvPr/>
          </p:nvSpPr>
          <p:spPr>
            <a:xfrm>
              <a:off x="5362100" y="966813"/>
              <a:ext cx="298450" cy="234950"/>
            </a:xfrm>
            <a:custGeom>
              <a:rect b="b" l="l" r="r" t="t"/>
              <a:pathLst>
                <a:path extrusionOk="0" h="9398" w="11938">
                  <a:moveTo>
                    <a:pt x="1270" y="0"/>
                  </a:moveTo>
                  <a:lnTo>
                    <a:pt x="0" y="5334"/>
                  </a:lnTo>
                  <a:lnTo>
                    <a:pt x="508" y="9144"/>
                  </a:lnTo>
                  <a:lnTo>
                    <a:pt x="11938" y="9398"/>
                  </a:lnTo>
                  <a:lnTo>
                    <a:pt x="11938" y="3810"/>
                  </a:lnTo>
                  <a:lnTo>
                    <a:pt x="4826" y="3810"/>
                  </a:lnTo>
                  <a:lnTo>
                    <a:pt x="4318" y="254"/>
                  </a:ln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rgbClr val="F1C232"/>
              </a:solidFill>
              <a:prstDash val="dash"/>
              <a:round/>
              <a:headEnd len="med" w="med" type="none"/>
              <a:tailEnd len="med" w="med" type="none"/>
            </a:ln>
          </p:spPr>
        </p:sp>
      </p:grpSp>
      <p:grpSp>
        <p:nvGrpSpPr>
          <p:cNvPr id="405" name="Google Shape;405;p38"/>
          <p:cNvGrpSpPr/>
          <p:nvPr/>
        </p:nvGrpSpPr>
        <p:grpSpPr>
          <a:xfrm>
            <a:off x="4706434" y="4505158"/>
            <a:ext cx="1993550" cy="615585"/>
            <a:chOff x="4238775" y="828675"/>
            <a:chExt cx="1495200" cy="461700"/>
          </a:xfrm>
        </p:grpSpPr>
        <p:sp>
          <p:nvSpPr>
            <p:cNvPr id="406" name="Google Shape;406;p38"/>
            <p:cNvSpPr/>
            <p:nvPr/>
          </p:nvSpPr>
          <p:spPr>
            <a:xfrm>
              <a:off x="4238775" y="828675"/>
              <a:ext cx="1495200" cy="461700"/>
            </a:xfrm>
            <a:prstGeom prst="rect">
              <a:avLst/>
            </a:prstGeom>
            <a:solidFill>
              <a:srgbClr val="D9EAD3"/>
            </a:solidFill>
            <a:ln cap="flat" cmpd="sng" w="25400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900"/>
            </a:p>
          </p:txBody>
        </p:sp>
        <p:pic>
          <p:nvPicPr>
            <p:cNvPr descr="building editable stroke icon of house in filled design. (Provided by Getty Images)" id="407" name="Google Shape;407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300375" y="915549"/>
              <a:ext cx="312074" cy="312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uilding editable stroke icon of house in filled design. (Provided by Getty Images)" id="408" name="Google Shape;408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60075" y="915549"/>
              <a:ext cx="312074" cy="312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building editable stroke icon of house in filled design. (Provided by Getty Images)" id="409" name="Google Shape;409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011088" y="915549"/>
              <a:ext cx="312074" cy="3120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0" name="Google Shape;410;p38"/>
            <p:cNvSpPr/>
            <p:nvPr/>
          </p:nvSpPr>
          <p:spPr>
            <a:xfrm>
              <a:off x="5362100" y="966813"/>
              <a:ext cx="298450" cy="234950"/>
            </a:xfrm>
            <a:custGeom>
              <a:rect b="b" l="l" r="r" t="t"/>
              <a:pathLst>
                <a:path extrusionOk="0" h="9398" w="11938">
                  <a:moveTo>
                    <a:pt x="1270" y="0"/>
                  </a:moveTo>
                  <a:lnTo>
                    <a:pt x="0" y="5334"/>
                  </a:lnTo>
                  <a:lnTo>
                    <a:pt x="508" y="9144"/>
                  </a:lnTo>
                  <a:lnTo>
                    <a:pt x="11938" y="9398"/>
                  </a:lnTo>
                  <a:lnTo>
                    <a:pt x="11938" y="3810"/>
                  </a:lnTo>
                  <a:lnTo>
                    <a:pt x="4826" y="3810"/>
                  </a:lnTo>
                  <a:lnTo>
                    <a:pt x="4318" y="254"/>
                  </a:ln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rgbClr val="F1C232"/>
              </a:solidFill>
              <a:prstDash val="dash"/>
              <a:round/>
              <a:headEnd len="med" w="med" type="none"/>
              <a:tailEnd len="med" w="med" type="none"/>
            </a:ln>
          </p:spPr>
        </p:sp>
      </p:grpSp>
      <p:sp>
        <p:nvSpPr>
          <p:cNvPr id="411" name="Google Shape;411;p38"/>
          <p:cNvSpPr txBox="1"/>
          <p:nvPr/>
        </p:nvSpPr>
        <p:spPr>
          <a:xfrm>
            <a:off x="2768067" y="5555694"/>
            <a:ext cx="5562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353535"/>
                </a:solidFill>
              </a:rPr>
              <a:t>You spend the next 20 - 30 years paying back this debt.</a:t>
            </a:r>
            <a:endParaRPr sz="1600">
              <a:solidFill>
                <a:srgbClr val="353535"/>
              </a:solidFill>
            </a:endParaRPr>
          </a:p>
        </p:txBody>
      </p:sp>
      <p:cxnSp>
        <p:nvCxnSpPr>
          <p:cNvPr id="412" name="Google Shape;412;p38"/>
          <p:cNvCxnSpPr>
            <a:stCxn id="370" idx="2"/>
            <a:endCxn id="367" idx="1"/>
          </p:cNvCxnSpPr>
          <p:nvPr/>
        </p:nvCxnSpPr>
        <p:spPr>
          <a:xfrm flipH="1" rot="-5400000">
            <a:off x="1516258" y="1383852"/>
            <a:ext cx="178500" cy="966300"/>
          </a:xfrm>
          <a:prstGeom prst="bentConnector2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13" name="Google Shape;413;p38"/>
          <p:cNvSpPr txBox="1"/>
          <p:nvPr>
            <p:ph type="title"/>
          </p:nvPr>
        </p:nvSpPr>
        <p:spPr>
          <a:xfrm>
            <a:off x="355600" y="362955"/>
            <a:ext cx="108966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Tax Increment Financing</a:t>
            </a:r>
            <a:endParaRPr/>
          </a:p>
        </p:txBody>
      </p:sp>
      <p:sp>
        <p:nvSpPr>
          <p:cNvPr id="414" name="Google Shape;414;p38"/>
          <p:cNvSpPr txBox="1"/>
          <p:nvPr>
            <p:ph idx="1" type="body"/>
          </p:nvPr>
        </p:nvSpPr>
        <p:spPr>
          <a:xfrm>
            <a:off x="0" y="6408650"/>
            <a:ext cx="8001000" cy="461700"/>
          </a:xfrm>
          <a:prstGeom prst="rect">
            <a:avLst/>
          </a:prstGeom>
        </p:spPr>
        <p:txBody>
          <a:bodyPr anchorCtr="0" anchor="t" bIns="64000" lIns="274300" spcFirstLastPara="1" rIns="274300" wrap="square" tIns="64000">
            <a:sp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aseline="30000" lang="en-US" sz="120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Wisconsin Department of Revenue (R. 11-25) </a:t>
            </a:r>
            <a:r>
              <a:rPr i="1" lang="en-US" sz="1200" u="sng">
                <a:latin typeface="Calibri"/>
                <a:ea typeface="Calibri"/>
                <a:cs typeface="Calibri"/>
                <a:sym typeface="Calibri"/>
                <a:hlinkClick r:id="rId5"/>
              </a:rPr>
              <a:t>Tax Incremental Financing Manual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baseline="30000" i="1" lang="en-US" sz="12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Port Washington (2025), </a:t>
            </a:r>
            <a:r>
              <a:rPr i="1" lang="en-US" sz="1200" u="sng">
                <a:latin typeface="Calibri"/>
                <a:ea typeface="Calibri"/>
                <a:cs typeface="Calibri"/>
                <a:sym typeface="Calibri"/>
                <a:hlinkClick r:id="rId6"/>
              </a:rPr>
              <a:t>Frequently Asked Questions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baseline="30000" lang="en-US" sz="120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Wis. Stat. § 66.0602 (2023-24),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38"/>
          <p:cNvSpPr txBox="1"/>
          <p:nvPr/>
        </p:nvSpPr>
        <p:spPr>
          <a:xfrm>
            <a:off x="5825350" y="114300"/>
            <a:ext cx="5703900" cy="8796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100">
                <a:solidFill>
                  <a:srgbClr val="353535"/>
                </a:solidFill>
                <a:highlight>
                  <a:srgbClr val="FDB863"/>
                </a:highlight>
              </a:rPr>
              <a:t>Port Washington Referendum</a:t>
            </a:r>
            <a:r>
              <a:rPr i="1" lang="en-US" sz="2100">
                <a:solidFill>
                  <a:srgbClr val="353535"/>
                </a:solidFill>
              </a:rPr>
              <a:t> in April 2026 </a:t>
            </a:r>
            <a:r>
              <a:rPr i="1" lang="en-US" sz="2100">
                <a:solidFill>
                  <a:srgbClr val="353535"/>
                </a:solidFill>
              </a:rPr>
              <a:t>r</a:t>
            </a:r>
            <a:r>
              <a:rPr i="1" lang="en-US" sz="2100">
                <a:solidFill>
                  <a:srgbClr val="353535"/>
                </a:solidFill>
              </a:rPr>
              <a:t>equires vote on any TIF above $10 million.</a:t>
            </a:r>
            <a:endParaRPr i="1">
              <a:solidFill>
                <a:srgbClr val="353535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39"/>
          <p:cNvSpPr txBox="1"/>
          <p:nvPr>
            <p:ph type="title"/>
          </p:nvPr>
        </p:nvSpPr>
        <p:spPr>
          <a:xfrm>
            <a:off x="355600" y="362955"/>
            <a:ext cx="108966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Community Benefit Agreements</a:t>
            </a:r>
            <a:endParaRPr/>
          </a:p>
        </p:txBody>
      </p:sp>
      <p:sp>
        <p:nvSpPr>
          <p:cNvPr id="422" name="Google Shape;422;p39"/>
          <p:cNvSpPr txBox="1"/>
          <p:nvPr>
            <p:ph idx="1" type="body"/>
          </p:nvPr>
        </p:nvSpPr>
        <p:spPr>
          <a:xfrm>
            <a:off x="0" y="6396300"/>
            <a:ext cx="8001000" cy="461700"/>
          </a:xfrm>
          <a:prstGeom prst="rect">
            <a:avLst/>
          </a:prstGeom>
        </p:spPr>
        <p:txBody>
          <a:bodyPr anchorCtr="0" anchor="t" bIns="64000" lIns="274300" spcFirstLastPara="1" rIns="274300" wrap="square" tIns="64000">
            <a:sp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Columbia Law School (2026).</a:t>
            </a:r>
            <a:r>
              <a:rPr i="1" lang="en-US" sz="12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en-US" sz="1200" u="sng">
                <a:latin typeface="Calibri"/>
                <a:ea typeface="Calibri"/>
                <a:cs typeface="Calibri"/>
                <a:sym typeface="Calibri"/>
                <a:hlinkClick r:id="rId3"/>
              </a:rPr>
              <a:t>Community Benefits Agreements Database</a:t>
            </a:r>
            <a:r>
              <a:rPr i="1" lang="en-US" sz="1200"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U.S. Department of Energy, </a:t>
            </a:r>
            <a:r>
              <a:rPr i="1" lang="en-US" sz="1200" u="sng">
                <a:latin typeface="Calibri"/>
                <a:ea typeface="Calibri"/>
                <a:cs typeface="Calibri"/>
                <a:sym typeface="Calibri"/>
                <a:hlinkClick r:id="rId4"/>
              </a:rPr>
              <a:t>Wind Energy Community Benefits Guide</a:t>
            </a:r>
            <a:r>
              <a:rPr i="1" lang="en-US" sz="1200">
                <a:latin typeface="Calibri"/>
                <a:ea typeface="Calibri"/>
                <a:cs typeface="Calibri"/>
                <a:sym typeface="Calibri"/>
              </a:rPr>
              <a:t>.</a:t>
            </a:r>
            <a:endParaRPr i="1" sz="1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3" name="Google Shape;423;p39" title="Screenshot from 2026-03-02 12-20-1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17300" y="2058725"/>
            <a:ext cx="4874049" cy="2639650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39"/>
          <p:cNvSpPr txBox="1"/>
          <p:nvPr/>
        </p:nvSpPr>
        <p:spPr>
          <a:xfrm>
            <a:off x="7470038" y="4773925"/>
            <a:ext cx="3546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 u="sng">
                <a:solidFill>
                  <a:schemeClr val="hlink"/>
                </a:solidFill>
                <a:hlinkClick r:id="rId6"/>
              </a:rPr>
              <a:t>Example of a Negotiated CBA.</a:t>
            </a:r>
            <a:endParaRPr i="1" sz="1800">
              <a:solidFill>
                <a:srgbClr val="353535"/>
              </a:solidFill>
            </a:endParaRPr>
          </a:p>
        </p:txBody>
      </p:sp>
      <p:sp>
        <p:nvSpPr>
          <p:cNvPr id="425" name="Google Shape;425;p39"/>
          <p:cNvSpPr txBox="1"/>
          <p:nvPr/>
        </p:nvSpPr>
        <p:spPr>
          <a:xfrm>
            <a:off x="642175" y="1219200"/>
            <a:ext cx="6261300" cy="40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353535"/>
                </a:solidFill>
              </a:rPr>
              <a:t>Formal </a:t>
            </a:r>
            <a:r>
              <a:rPr b="1" lang="en-US" sz="2000">
                <a:solidFill>
                  <a:srgbClr val="353535"/>
                </a:solidFill>
              </a:rPr>
              <a:t>Community Benefit Agreements</a:t>
            </a:r>
            <a:r>
              <a:rPr lang="en-US" sz="2000">
                <a:solidFill>
                  <a:srgbClr val="353535"/>
                </a:solidFill>
              </a:rPr>
              <a:t> are signed by developers, local governments, and/or community organizations. They can include things like:</a:t>
            </a:r>
            <a:endParaRPr sz="2000">
              <a:solidFill>
                <a:srgbClr val="353535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53535"/>
              </a:buClr>
              <a:buSzPts val="2000"/>
              <a:buChar char="●"/>
            </a:pPr>
            <a:r>
              <a:rPr lang="en-US" sz="2000">
                <a:solidFill>
                  <a:srgbClr val="353535"/>
                </a:solidFill>
              </a:rPr>
              <a:t>Community benefit funds or direct payment</a:t>
            </a:r>
            <a:endParaRPr sz="2000">
              <a:solidFill>
                <a:srgbClr val="353535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53535"/>
              </a:buClr>
              <a:buSzPts val="2000"/>
              <a:buChar char="●"/>
            </a:pPr>
            <a:r>
              <a:rPr lang="en-US" sz="2000">
                <a:solidFill>
                  <a:srgbClr val="353535"/>
                </a:solidFill>
              </a:rPr>
              <a:t>Job training and prioritized local hiring</a:t>
            </a:r>
            <a:endParaRPr sz="2000">
              <a:solidFill>
                <a:srgbClr val="353535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53535"/>
              </a:buClr>
              <a:buSzPts val="2000"/>
              <a:buChar char="●"/>
            </a:pPr>
            <a:r>
              <a:rPr lang="en-US" sz="2000">
                <a:solidFill>
                  <a:srgbClr val="353535"/>
                </a:solidFill>
              </a:rPr>
              <a:t>Economic development programs</a:t>
            </a:r>
            <a:endParaRPr sz="2000">
              <a:solidFill>
                <a:srgbClr val="353535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53535"/>
              </a:buClr>
              <a:buSzPts val="2000"/>
              <a:buChar char="●"/>
            </a:pPr>
            <a:r>
              <a:rPr lang="en-US" sz="2000">
                <a:solidFill>
                  <a:srgbClr val="353535"/>
                </a:solidFill>
              </a:rPr>
              <a:t>Construction agreements (off-season, daytime) </a:t>
            </a:r>
            <a:endParaRPr sz="2000">
              <a:solidFill>
                <a:srgbClr val="353535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53535"/>
              </a:buClr>
              <a:buSzPts val="2000"/>
              <a:buChar char="●"/>
            </a:pPr>
            <a:r>
              <a:rPr lang="en-US" sz="2000">
                <a:solidFill>
                  <a:srgbClr val="353535"/>
                </a:solidFill>
              </a:rPr>
              <a:t>Local land rehabilitation and greening</a:t>
            </a:r>
            <a:endParaRPr sz="2000">
              <a:solidFill>
                <a:srgbClr val="353535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353535"/>
              </a:buClr>
              <a:buSzPts val="2000"/>
              <a:buChar char="●"/>
            </a:pPr>
            <a:r>
              <a:rPr lang="en-US" sz="2000">
                <a:solidFill>
                  <a:srgbClr val="353535"/>
                </a:solidFill>
              </a:rPr>
              <a:t>Ratepayer utility relief mechanisms</a:t>
            </a:r>
            <a:endParaRPr sz="2000">
              <a:solidFill>
                <a:srgbClr val="353535"/>
              </a:solidFill>
            </a:endParaRPr>
          </a:p>
        </p:txBody>
      </p:sp>
      <p:sp>
        <p:nvSpPr>
          <p:cNvPr id="426" name="Google Shape;426;p39"/>
          <p:cNvSpPr txBox="1"/>
          <p:nvPr/>
        </p:nvSpPr>
        <p:spPr>
          <a:xfrm>
            <a:off x="4816150" y="5485500"/>
            <a:ext cx="6261300" cy="738900"/>
          </a:xfrm>
          <a:prstGeom prst="rect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rgbClr val="353535"/>
                </a:solidFill>
              </a:rPr>
              <a:t>Local processes typically enlist community members, staff, facilitators, technical experts, lawyers. </a:t>
            </a:r>
            <a:endParaRPr i="1" sz="1800">
              <a:solidFill>
                <a:srgbClr val="353535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0"/>
          <p:cNvSpPr txBox="1"/>
          <p:nvPr>
            <p:ph type="title"/>
          </p:nvPr>
        </p:nvSpPr>
        <p:spPr>
          <a:xfrm>
            <a:off x="838200" y="2851793"/>
            <a:ext cx="9080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/>
              <a:t>3. Federal Policy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41"/>
          <p:cNvSpPr txBox="1"/>
          <p:nvPr>
            <p:ph type="title"/>
          </p:nvPr>
        </p:nvSpPr>
        <p:spPr>
          <a:xfrm>
            <a:off x="355600" y="362955"/>
            <a:ext cx="108966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Federal Legislation and Executive Actions</a:t>
            </a:r>
            <a:endParaRPr/>
          </a:p>
        </p:txBody>
      </p:sp>
      <p:sp>
        <p:nvSpPr>
          <p:cNvPr id="439" name="Google Shape;439;p41"/>
          <p:cNvSpPr txBox="1"/>
          <p:nvPr/>
        </p:nvSpPr>
        <p:spPr>
          <a:xfrm>
            <a:off x="646350" y="963300"/>
            <a:ext cx="10772700" cy="6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200"/>
              <a:buChar char="●"/>
            </a:pPr>
            <a:r>
              <a:rPr lang="en-US" sz="2200">
                <a:solidFill>
                  <a:srgbClr val="353535"/>
                </a:solidFill>
              </a:rPr>
              <a:t>Trump Executive Order 14318 on Accelerating Federal Permitting of Data Center Infrastructure</a:t>
            </a:r>
            <a:r>
              <a:rPr baseline="30000" lang="en-US" sz="2200">
                <a:solidFill>
                  <a:srgbClr val="353535"/>
                </a:solidFill>
              </a:rPr>
              <a:t>1</a:t>
            </a:r>
            <a:endParaRPr baseline="30000" sz="2200">
              <a:solidFill>
                <a:srgbClr val="353535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700">
                <a:solidFill>
                  <a:srgbClr val="595959"/>
                </a:solidFill>
              </a:rPr>
              <a:t>Key Provisions: Facilitate rapid data center buildout on appropriate Federal land, fast-tracks environmental review.</a:t>
            </a:r>
            <a:endParaRPr sz="2200">
              <a:solidFill>
                <a:srgbClr val="353535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53535"/>
              </a:buClr>
              <a:buSzPts val="2200"/>
              <a:buChar char="●"/>
            </a:pPr>
            <a:r>
              <a:rPr lang="en-US" sz="2200">
                <a:solidFill>
                  <a:srgbClr val="353535"/>
                </a:solidFill>
              </a:rPr>
              <a:t>H.R. 5927 - Securing Reliable Power for Advanced Technologies Act</a:t>
            </a:r>
            <a:r>
              <a:rPr baseline="30000" lang="en-US" sz="2200">
                <a:solidFill>
                  <a:srgbClr val="353535"/>
                </a:solidFill>
              </a:rPr>
              <a:t>2</a:t>
            </a:r>
            <a:endParaRPr baseline="30000" sz="2200">
              <a:solidFill>
                <a:srgbClr val="353535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700">
                <a:solidFill>
                  <a:srgbClr val="595959"/>
                </a:solidFill>
              </a:rPr>
              <a:t>Key Provisions: Designates certain energy projects as “priority national defense” with expedited permitting and environmental review.</a:t>
            </a:r>
            <a:endParaRPr sz="2200">
              <a:solidFill>
                <a:srgbClr val="353535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53535"/>
              </a:buClr>
              <a:buSzPts val="2200"/>
              <a:buChar char="●"/>
            </a:pPr>
            <a:r>
              <a:rPr lang="en-US" sz="2200">
                <a:solidFill>
                  <a:srgbClr val="353535"/>
                </a:solidFill>
              </a:rPr>
              <a:t>S. 1475 - Clean Cloud Act of 2025</a:t>
            </a:r>
            <a:r>
              <a:rPr baseline="30000" lang="en-US" sz="2200">
                <a:solidFill>
                  <a:srgbClr val="353535"/>
                </a:solidFill>
              </a:rPr>
              <a:t>3</a:t>
            </a:r>
            <a:endParaRPr sz="2200">
              <a:solidFill>
                <a:srgbClr val="353535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700">
                <a:solidFill>
                  <a:srgbClr val="595959"/>
                </a:solidFill>
              </a:rPr>
              <a:t>Key Provisions: Establishes emissions standards, data collection, and zero-carbon goals for cloud computing facilities.</a:t>
            </a:r>
            <a:endParaRPr i="1" sz="1700">
              <a:solidFill>
                <a:srgbClr val="595959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200"/>
              <a:buChar char="●"/>
            </a:pPr>
            <a:r>
              <a:rPr lang="en-US" sz="2200">
                <a:solidFill>
                  <a:srgbClr val="353535"/>
                </a:solidFill>
              </a:rPr>
              <a:t>S. 3585 - DATA Act of 2026</a:t>
            </a:r>
            <a:r>
              <a:rPr baseline="30000" lang="en-US" sz="2200">
                <a:solidFill>
                  <a:srgbClr val="353535"/>
                </a:solidFill>
              </a:rPr>
              <a:t>4</a:t>
            </a:r>
            <a:endParaRPr baseline="30000" sz="2200">
              <a:solidFill>
                <a:srgbClr val="353535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700">
                <a:solidFill>
                  <a:srgbClr val="595959"/>
                </a:solidFill>
              </a:rPr>
              <a:t>Key Provisions: Exempts off-grid power suppliers form Federal Power Act</a:t>
            </a:r>
            <a:endParaRPr baseline="30000" sz="2200">
              <a:solidFill>
                <a:srgbClr val="353535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200"/>
              <a:buChar char="●"/>
            </a:pPr>
            <a:r>
              <a:rPr lang="en-US" sz="2200">
                <a:solidFill>
                  <a:srgbClr val="353535"/>
                </a:solidFill>
              </a:rPr>
              <a:t>S. 4214 - AI Data Center Moratorium</a:t>
            </a:r>
            <a:r>
              <a:rPr baseline="30000" lang="en-US" sz="2200">
                <a:solidFill>
                  <a:srgbClr val="353535"/>
                </a:solidFill>
              </a:rPr>
              <a:t>5</a:t>
            </a:r>
            <a:endParaRPr baseline="30000" sz="2200">
              <a:solidFill>
                <a:srgbClr val="353535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700">
                <a:solidFill>
                  <a:srgbClr val="595959"/>
                </a:solidFill>
              </a:rPr>
              <a:t>Key Provisions: impose a moratorium on the construction of new data centers until legislation is enacted that safeguards the public from the dangers of artificial intelligence</a:t>
            </a:r>
            <a:endParaRPr i="1" sz="1700">
              <a:solidFill>
                <a:srgbClr val="595959"/>
              </a:solidFill>
            </a:endParaRPr>
          </a:p>
          <a:p>
            <a:pPr indent="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353535"/>
              </a:solidFill>
            </a:endParaRPr>
          </a:p>
        </p:txBody>
      </p:sp>
      <p:sp>
        <p:nvSpPr>
          <p:cNvPr id="440" name="Google Shape;440;p41"/>
          <p:cNvSpPr txBox="1"/>
          <p:nvPr>
            <p:ph idx="1" type="body"/>
          </p:nvPr>
        </p:nvSpPr>
        <p:spPr>
          <a:xfrm>
            <a:off x="0" y="6562500"/>
            <a:ext cx="8001000" cy="323100"/>
          </a:xfrm>
          <a:prstGeom prst="rect">
            <a:avLst/>
          </a:prstGeom>
        </p:spPr>
        <p:txBody>
          <a:bodyPr anchorCtr="0" anchor="t" bIns="64000" lIns="274300" spcFirstLastPara="1" rIns="274300" wrap="square" tIns="64000">
            <a:sp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aseline="30000" lang="en-US"/>
              <a:t>1</a:t>
            </a:r>
            <a:r>
              <a:rPr lang="en-US" sz="1200" u="sng">
                <a:latin typeface="Calibri"/>
                <a:ea typeface="Calibri"/>
                <a:cs typeface="Calibri"/>
                <a:sym typeface="Calibri"/>
                <a:hlinkClick r:id="rId3"/>
              </a:rPr>
              <a:t>E.O. 14141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 Revoked by  </a:t>
            </a:r>
            <a:r>
              <a:rPr lang="en-US" sz="1200" u="sng">
                <a:latin typeface="Calibri"/>
                <a:ea typeface="Calibri"/>
                <a:cs typeface="Calibri"/>
                <a:sym typeface="Calibri"/>
                <a:hlinkClick r:id="rId4"/>
              </a:rPr>
              <a:t>E.O. 14318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baseline="30000" lang="en-US" sz="12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200" u="sng">
                <a:latin typeface="Calibri"/>
                <a:ea typeface="Calibri"/>
                <a:cs typeface="Calibri"/>
                <a:sym typeface="Calibri"/>
                <a:hlinkClick r:id="rId5"/>
              </a:rPr>
              <a:t>H.R. 5927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baseline="30000" lang="en-US" sz="120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200" u="sng">
                <a:latin typeface="Calibri"/>
                <a:ea typeface="Calibri"/>
                <a:cs typeface="Calibri"/>
                <a:sym typeface="Calibri"/>
                <a:hlinkClick r:id="rId6"/>
              </a:rPr>
              <a:t>S. 1475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baseline="30000" lang="en-US" sz="1200"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US" sz="1200" u="sng">
                <a:latin typeface="Calibri"/>
                <a:ea typeface="Calibri"/>
                <a:cs typeface="Calibri"/>
                <a:sym typeface="Calibri"/>
                <a:hlinkClick r:id="rId7"/>
              </a:rPr>
              <a:t>S. 3585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baseline="30000" lang="en-US" sz="1200"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lang="en-US" sz="1200" u="sng">
                <a:latin typeface="Calibri"/>
                <a:ea typeface="Calibri"/>
                <a:cs typeface="Calibri"/>
                <a:sym typeface="Calibri"/>
                <a:hlinkClick r:id="rId8"/>
              </a:rPr>
              <a:t>S. 4214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2"/>
          <p:cNvSpPr txBox="1"/>
          <p:nvPr>
            <p:ph type="title"/>
          </p:nvPr>
        </p:nvSpPr>
        <p:spPr>
          <a:xfrm>
            <a:off x="0" y="-222305"/>
            <a:ext cx="10896600" cy="21236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447" name="Google Shape;447;p42"/>
          <p:cNvSpPr txBox="1"/>
          <p:nvPr/>
        </p:nvSpPr>
        <p:spPr>
          <a:xfrm>
            <a:off x="8045225" y="5584200"/>
            <a:ext cx="39405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lt1"/>
                </a:solidFill>
              </a:rPr>
              <a:t>Anna Haensch</a:t>
            </a:r>
            <a:endParaRPr sz="2600">
              <a:solidFill>
                <a:schemeClr val="lt1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lt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anna.haensch@wisc.edu</a:t>
            </a:r>
            <a:endParaRPr sz="2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>
            <p:ph type="title"/>
          </p:nvPr>
        </p:nvSpPr>
        <p:spPr>
          <a:xfrm>
            <a:off x="0" y="0"/>
            <a:ext cx="11359500" cy="868500"/>
          </a:xfrm>
          <a:prstGeom prst="rect">
            <a:avLst/>
          </a:prstGeom>
        </p:spPr>
        <p:txBody>
          <a:bodyPr anchorCtr="0" anchor="b" bIns="0" lIns="0" spcFirstLastPara="1" rIns="91425" wrap="square" tIns="4570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/>
              <a:t>What is a data center?</a:t>
            </a:r>
            <a:endParaRPr b="1" sz="3000"/>
          </a:p>
        </p:txBody>
      </p:sp>
      <p:sp>
        <p:nvSpPr>
          <p:cNvPr id="85" name="Google Shape;85;p16"/>
          <p:cNvSpPr txBox="1"/>
          <p:nvPr/>
        </p:nvSpPr>
        <p:spPr>
          <a:xfrm>
            <a:off x="720125" y="1012250"/>
            <a:ext cx="5227500" cy="178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353535"/>
                </a:solidFill>
              </a:rPr>
              <a:t>A data center is a </a:t>
            </a:r>
            <a:r>
              <a:rPr lang="en-US" sz="2600">
                <a:solidFill>
                  <a:srgbClr val="353535"/>
                </a:solidFill>
                <a:highlight>
                  <a:srgbClr val="FDB863"/>
                </a:highlight>
              </a:rPr>
              <a:t>collection of computers in a building</a:t>
            </a:r>
            <a:r>
              <a:rPr lang="en-US" sz="2600">
                <a:solidFill>
                  <a:srgbClr val="353535"/>
                </a:solidFill>
              </a:rPr>
              <a:t> serving up data, computation, and </a:t>
            </a:r>
            <a:r>
              <a:rPr lang="en-US" sz="2600">
                <a:solidFill>
                  <a:srgbClr val="353535"/>
                </a:solidFill>
              </a:rPr>
              <a:t>other cloud resources for people offsite. </a:t>
            </a:r>
            <a:endParaRPr sz="2600">
              <a:solidFill>
                <a:srgbClr val="353535"/>
              </a:solidFill>
            </a:endParaRPr>
          </a:p>
        </p:txBody>
      </p:sp>
      <p:pic>
        <p:nvPicPr>
          <p:cNvPr id="86" name="Google Shape;8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7925" y="2955002"/>
            <a:ext cx="5119752" cy="3048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 title="Screenshot 2026-03-02 at 8.34.14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52400" y="114300"/>
            <a:ext cx="3604498" cy="3048581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6"/>
          <p:cNvSpPr txBox="1"/>
          <p:nvPr/>
        </p:nvSpPr>
        <p:spPr>
          <a:xfrm>
            <a:off x="7263840" y="6082438"/>
            <a:ext cx="3546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rgbClr val="353535"/>
                </a:solidFill>
              </a:rPr>
              <a:t>Colocation Facilities</a:t>
            </a:r>
            <a:endParaRPr i="1" sz="1800">
              <a:solidFill>
                <a:srgbClr val="353535"/>
              </a:solidFill>
            </a:endParaRPr>
          </a:p>
        </p:txBody>
      </p:sp>
      <p:sp>
        <p:nvSpPr>
          <p:cNvPr id="89" name="Google Shape;89;p16"/>
          <p:cNvSpPr txBox="1"/>
          <p:nvPr/>
        </p:nvSpPr>
        <p:spPr>
          <a:xfrm>
            <a:off x="1391575" y="5935534"/>
            <a:ext cx="3546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rgbClr val="353535"/>
                </a:solidFill>
              </a:rPr>
              <a:t>Hyperscale Data Centers</a:t>
            </a:r>
            <a:endParaRPr i="1" sz="1800">
              <a:solidFill>
                <a:srgbClr val="353535"/>
              </a:solidFill>
            </a:endParaRPr>
          </a:p>
        </p:txBody>
      </p:sp>
      <p:pic>
        <p:nvPicPr>
          <p:cNvPr id="90" name="Google Shape;90;p16" title="Screenshot 2026-03-02 at 8.43.01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52409" y="3426849"/>
            <a:ext cx="3604489" cy="2637924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 txBox="1"/>
          <p:nvPr>
            <p:ph idx="1" type="body"/>
          </p:nvPr>
        </p:nvSpPr>
        <p:spPr>
          <a:xfrm>
            <a:off x="0" y="6572035"/>
            <a:ext cx="5947200" cy="295500"/>
          </a:xfrm>
          <a:prstGeom prst="rect">
            <a:avLst/>
          </a:prstGeom>
        </p:spPr>
        <p:txBody>
          <a:bodyPr anchorCtr="0" anchor="t" bIns="64000" lIns="274300" spcFirstLastPara="1" rIns="274300" wrap="square" tIns="640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latin typeface="Calibri"/>
                <a:ea typeface="Calibri"/>
                <a:cs typeface="Calibri"/>
                <a:sym typeface="Calibri"/>
                <a:hlinkClick r:id="rId6"/>
              </a:rPr>
              <a:t>Port Washington Data Center Drive-By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43"/>
          <p:cNvSpPr txBox="1"/>
          <p:nvPr>
            <p:ph type="title"/>
          </p:nvPr>
        </p:nvSpPr>
        <p:spPr>
          <a:xfrm>
            <a:off x="355600" y="362955"/>
            <a:ext cx="108966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400"/>
              <a:buFont typeface="Arial"/>
              <a:buNone/>
            </a:pPr>
            <a:r>
              <a:rPr lang="en-US"/>
              <a:t>U.S. Long-Haul Fiber-Optic Infrastructure</a:t>
            </a:r>
            <a:endParaRPr/>
          </a:p>
        </p:txBody>
      </p:sp>
      <p:sp>
        <p:nvSpPr>
          <p:cNvPr id="454" name="Google Shape;454;p43"/>
          <p:cNvSpPr txBox="1"/>
          <p:nvPr/>
        </p:nvSpPr>
        <p:spPr>
          <a:xfrm>
            <a:off x="-74075" y="4284450"/>
            <a:ext cx="76296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5" name="Google Shape;455;p43" title="usa_fiber_optic.png"/>
          <p:cNvPicPr preferRelativeResize="0"/>
          <p:nvPr/>
        </p:nvPicPr>
        <p:blipFill rotWithShape="1">
          <a:blip r:embed="rId3">
            <a:alphaModFix/>
          </a:blip>
          <a:srcRect b="0" l="0" r="0" t="6472"/>
          <a:stretch/>
        </p:blipFill>
        <p:spPr>
          <a:xfrm>
            <a:off x="1501325" y="1219200"/>
            <a:ext cx="8605150" cy="47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43"/>
          <p:cNvSpPr txBox="1"/>
          <p:nvPr>
            <p:ph idx="1" type="body"/>
          </p:nvPr>
        </p:nvSpPr>
        <p:spPr>
          <a:xfrm>
            <a:off x="0" y="6228208"/>
            <a:ext cx="7122600" cy="627900"/>
          </a:xfrm>
          <a:prstGeom prst="rect">
            <a:avLst/>
          </a:prstGeom>
        </p:spPr>
        <p:txBody>
          <a:bodyPr anchorCtr="0" anchor="t" bIns="64000" lIns="274300" spcFirstLastPara="1" rIns="274300" wrap="square" tIns="640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Haensch (2026). </a:t>
            </a:r>
            <a:r>
              <a:rPr i="1" lang="en-US" sz="1200">
                <a:latin typeface="Calibri"/>
                <a:ea typeface="Calibri"/>
                <a:cs typeface="Calibri"/>
                <a:sym typeface="Calibri"/>
              </a:rPr>
              <a:t>U.S. Long-Haul Fiber-Optic Infrastructure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;. Data source: R. Durairajan et al. (2015) </a:t>
            </a:r>
            <a:r>
              <a:rPr i="1" lang="en-US" sz="1200">
                <a:latin typeface="Calibri"/>
                <a:ea typeface="Calibri"/>
                <a:cs typeface="Calibri"/>
                <a:sym typeface="Calibri"/>
              </a:rPr>
              <a:t>Intertubes: A study of the us long-haul fiber-optic infrastructure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, in: Proceedings of the 2015 ACM conference on special interest group on data communication. </a:t>
            </a:r>
            <a:r>
              <a:rPr lang="en-US" sz="1200" u="sng">
                <a:latin typeface="Calibri"/>
                <a:ea typeface="Calibri"/>
                <a:cs typeface="Calibri"/>
                <a:sym typeface="Calibri"/>
                <a:hlinkClick r:id="rId4"/>
              </a:rPr>
              <a:t>Github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.</a:t>
            </a:r>
            <a:endParaRPr i="1"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4"/>
          <p:cNvSpPr txBox="1"/>
          <p:nvPr>
            <p:ph type="title"/>
          </p:nvPr>
        </p:nvSpPr>
        <p:spPr>
          <a:xfrm>
            <a:off x="355600" y="362955"/>
            <a:ext cx="108966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400"/>
              <a:buFont typeface="Arial"/>
              <a:buNone/>
            </a:pPr>
            <a:r>
              <a:rPr lang="en-US"/>
              <a:t>U.S. Grid and Transmission Infrastructure</a:t>
            </a:r>
            <a:endParaRPr/>
          </a:p>
        </p:txBody>
      </p:sp>
      <p:sp>
        <p:nvSpPr>
          <p:cNvPr id="463" name="Google Shape;463;p44"/>
          <p:cNvSpPr txBox="1"/>
          <p:nvPr>
            <p:ph idx="1" type="body"/>
          </p:nvPr>
        </p:nvSpPr>
        <p:spPr>
          <a:xfrm>
            <a:off x="0" y="6393308"/>
            <a:ext cx="7122600" cy="461700"/>
          </a:xfrm>
          <a:prstGeom prst="rect">
            <a:avLst/>
          </a:prstGeom>
        </p:spPr>
        <p:txBody>
          <a:bodyPr anchorCtr="0" anchor="t" bIns="64000" lIns="274300" spcFirstLastPara="1" rIns="274300" wrap="square" tIns="640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Haensch (2026). </a:t>
            </a:r>
            <a:r>
              <a:rPr i="1" lang="en-US" sz="1200">
                <a:latin typeface="Calibri"/>
                <a:ea typeface="Calibri"/>
                <a:cs typeface="Calibri"/>
                <a:sym typeface="Calibri"/>
              </a:rPr>
              <a:t>U.S. Grid and Transmission Infrastructure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; Data source: Homeland Infrastructure Foundation-Level Data obtained via U.S. Fish and Wildlife, </a:t>
            </a:r>
            <a:r>
              <a:rPr i="1" lang="en-US" sz="1200" u="sng">
                <a:latin typeface="Calibri"/>
                <a:ea typeface="Calibri"/>
                <a:cs typeface="Calibri"/>
                <a:sym typeface="Calibri"/>
                <a:hlinkClick r:id="rId3"/>
              </a:rPr>
              <a:t>US Electric Power Transmission Lines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.</a:t>
            </a:r>
            <a:endParaRPr i="1" sz="1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4" name="Google Shape;464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09675" y="976350"/>
            <a:ext cx="8556624" cy="504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6" name="Google Shape;96;p17"/>
          <p:cNvCxnSpPr>
            <a:endCxn id="97" idx="2"/>
          </p:cNvCxnSpPr>
          <p:nvPr/>
        </p:nvCxnSpPr>
        <p:spPr>
          <a:xfrm rot="10800000">
            <a:off x="2908328" y="3493464"/>
            <a:ext cx="3740100" cy="864600"/>
          </a:xfrm>
          <a:prstGeom prst="bentConnector2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stealth"/>
          </a:ln>
        </p:spPr>
      </p:cxnSp>
      <p:pic>
        <p:nvPicPr>
          <p:cNvPr id="98" name="Google Shape;98;p17" title="Microsoft-Nota3-1024x576-2130440321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48423" y="2717925"/>
            <a:ext cx="4776305" cy="26866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9" name="Google Shape;99;p17"/>
          <p:cNvCxnSpPr/>
          <p:nvPr/>
        </p:nvCxnSpPr>
        <p:spPr>
          <a:xfrm>
            <a:off x="3839975" y="1808218"/>
            <a:ext cx="5196600" cy="844200"/>
          </a:xfrm>
          <a:prstGeom prst="bentConnector3">
            <a:avLst>
              <a:gd fmla="val 99914" name="adj1"/>
            </a:avLst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00" name="Google Shape;100;p17"/>
          <p:cNvSpPr txBox="1"/>
          <p:nvPr/>
        </p:nvSpPr>
        <p:spPr>
          <a:xfrm>
            <a:off x="5446898" y="865942"/>
            <a:ext cx="3514500" cy="8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  <a:highlight>
                  <a:srgbClr val="FDB863"/>
                </a:highlight>
              </a:rPr>
              <a:t>Trained m</a:t>
            </a:r>
            <a:r>
              <a:rPr lang="en-US" sz="2500">
                <a:solidFill>
                  <a:schemeClr val="dk1"/>
                </a:solidFill>
                <a:highlight>
                  <a:srgbClr val="FDB863"/>
                </a:highlight>
              </a:rPr>
              <a:t>odels </a:t>
            </a:r>
            <a:r>
              <a:rPr lang="en-US" sz="2500">
                <a:solidFill>
                  <a:schemeClr val="dk1"/>
                </a:solidFill>
              </a:rPr>
              <a:t>stored at data centers.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101" name="Google Shape;101;p17"/>
          <p:cNvSpPr txBox="1"/>
          <p:nvPr/>
        </p:nvSpPr>
        <p:spPr>
          <a:xfrm>
            <a:off x="1063326" y="4657000"/>
            <a:ext cx="4947300" cy="7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  <a:highlight>
                  <a:srgbClr val="FDB863"/>
                </a:highlight>
              </a:rPr>
              <a:t>Inference results</a:t>
            </a:r>
            <a:r>
              <a:rPr lang="en-US" sz="2500">
                <a:solidFill>
                  <a:schemeClr val="dk1"/>
                </a:solidFill>
              </a:rPr>
              <a:t> are returned through API or</a:t>
            </a:r>
            <a:r>
              <a:rPr lang="en-US" sz="2500">
                <a:solidFill>
                  <a:schemeClr val="dk1"/>
                </a:solidFill>
              </a:rPr>
              <a:t> cloud services</a:t>
            </a:r>
            <a:r>
              <a:rPr lang="en-US" sz="2500">
                <a:solidFill>
                  <a:schemeClr val="dk1"/>
                </a:solidFill>
              </a:rPr>
              <a:t>.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102" name="Google Shape;102;p17"/>
          <p:cNvSpPr txBox="1"/>
          <p:nvPr>
            <p:ph type="title"/>
          </p:nvPr>
        </p:nvSpPr>
        <p:spPr>
          <a:xfrm>
            <a:off x="0" y="0"/>
            <a:ext cx="11359500" cy="868500"/>
          </a:xfrm>
          <a:prstGeom prst="rect">
            <a:avLst/>
          </a:prstGeom>
        </p:spPr>
        <p:txBody>
          <a:bodyPr anchorCtr="0" anchor="b" bIns="0" lIns="0" spcFirstLastPara="1" rIns="91425" wrap="square" tIns="4570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/>
              <a:t>The Data Center AI Connection</a:t>
            </a:r>
            <a:endParaRPr b="1" sz="3000"/>
          </a:p>
        </p:txBody>
      </p:sp>
      <p:pic>
        <p:nvPicPr>
          <p:cNvPr id="97" name="Google Shape;97;p17" title="unnamed.jp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1405451" y="1239148"/>
            <a:ext cx="3005754" cy="2254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7" title="ChatGPT-Logo.svg.png"/>
          <p:cNvPicPr preferRelativeResize="0"/>
          <p:nvPr/>
        </p:nvPicPr>
        <p:blipFill rotWithShape="1">
          <a:blip r:embed="rId5">
            <a:alphaModFix/>
          </a:blip>
          <a:srcRect b="0" l="-3020" r="3020" t="0"/>
          <a:stretch/>
        </p:blipFill>
        <p:spPr>
          <a:xfrm>
            <a:off x="2425976" y="1723748"/>
            <a:ext cx="351000" cy="35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 title="datacenter.gif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665499" y="2717925"/>
            <a:ext cx="2906273" cy="387505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7"/>
          <p:cNvSpPr txBox="1"/>
          <p:nvPr/>
        </p:nvSpPr>
        <p:spPr>
          <a:xfrm>
            <a:off x="8024925" y="6119550"/>
            <a:ext cx="42024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353535"/>
              </a:solidFill>
            </a:endParaRPr>
          </a:p>
        </p:txBody>
      </p:sp>
      <p:pic>
        <p:nvPicPr>
          <p:cNvPr id="106" name="Google Shape;106;p17" title="data_center_dB.jpg"/>
          <p:cNvPicPr preferRelativeResize="0"/>
          <p:nvPr/>
        </p:nvPicPr>
        <p:blipFill rotWithShape="1">
          <a:blip r:embed="rId7">
            <a:alphaModFix/>
          </a:blip>
          <a:srcRect b="39693" l="27669" r="18741" t="34543"/>
          <a:stretch/>
        </p:blipFill>
        <p:spPr>
          <a:xfrm rot="5400000">
            <a:off x="8696737" y="1030111"/>
            <a:ext cx="3245249" cy="2080276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7"/>
          <p:cNvSpPr txBox="1"/>
          <p:nvPr/>
        </p:nvSpPr>
        <p:spPr>
          <a:xfrm>
            <a:off x="188225" y="5772000"/>
            <a:ext cx="6697500" cy="8004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>
                <a:solidFill>
                  <a:srgbClr val="353535"/>
                </a:solidFill>
              </a:rPr>
              <a:t>Current data center capacity can’t accommodate the </a:t>
            </a:r>
            <a:r>
              <a:rPr i="1" lang="en-US" sz="2000">
                <a:solidFill>
                  <a:srgbClr val="353535"/>
                </a:solidFill>
                <a:highlight>
                  <a:schemeClr val="lt2"/>
                </a:highlight>
              </a:rPr>
              <a:t>forecast AI need</a:t>
            </a:r>
            <a:r>
              <a:rPr i="1" lang="en-US" sz="2000">
                <a:solidFill>
                  <a:srgbClr val="353535"/>
                </a:solidFill>
              </a:rPr>
              <a:t>, this is driving massive growth.</a:t>
            </a:r>
            <a:endParaRPr i="1" sz="2000">
              <a:solidFill>
                <a:srgbClr val="353535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/>
          <p:nvPr>
            <p:ph type="title"/>
          </p:nvPr>
        </p:nvSpPr>
        <p:spPr>
          <a:xfrm>
            <a:off x="355600" y="362955"/>
            <a:ext cx="108966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Brains of the Data Center</a:t>
            </a:r>
            <a:endParaRPr/>
          </a:p>
        </p:txBody>
      </p:sp>
      <p:pic>
        <p:nvPicPr>
          <p:cNvPr id="114" name="Google Shape;114;p18"/>
          <p:cNvPicPr preferRelativeResize="0"/>
          <p:nvPr/>
        </p:nvPicPr>
        <p:blipFill rotWithShape="1">
          <a:blip r:embed="rId3">
            <a:alphaModFix/>
          </a:blip>
          <a:srcRect b="0" l="0" r="17790" t="0"/>
          <a:stretch/>
        </p:blipFill>
        <p:spPr>
          <a:xfrm>
            <a:off x="1135987" y="2292337"/>
            <a:ext cx="3081276" cy="21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8"/>
          <p:cNvSpPr txBox="1"/>
          <p:nvPr/>
        </p:nvSpPr>
        <p:spPr>
          <a:xfrm>
            <a:off x="210634" y="1154550"/>
            <a:ext cx="4932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353535"/>
                </a:solidFill>
              </a:rPr>
              <a:t>The </a:t>
            </a:r>
            <a:r>
              <a:rPr b="1" lang="en-US" sz="2000">
                <a:solidFill>
                  <a:srgbClr val="353535"/>
                </a:solidFill>
              </a:rPr>
              <a:t>Central Processing Unit</a:t>
            </a:r>
            <a:r>
              <a:rPr lang="en-US" sz="2000">
                <a:solidFill>
                  <a:srgbClr val="353535"/>
                </a:solidFill>
              </a:rPr>
              <a:t> (CPU) </a:t>
            </a:r>
            <a:endParaRPr sz="2000">
              <a:solidFill>
                <a:srgbClr val="35353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353535"/>
                </a:solidFill>
              </a:rPr>
              <a:t>is the </a:t>
            </a:r>
            <a:r>
              <a:rPr lang="en-US" sz="2000">
                <a:solidFill>
                  <a:srgbClr val="353535"/>
                </a:solidFill>
                <a:highlight>
                  <a:schemeClr val="accent3"/>
                </a:highlight>
              </a:rPr>
              <a:t>generalized brain</a:t>
            </a:r>
            <a:r>
              <a:rPr lang="en-US" sz="2000">
                <a:solidFill>
                  <a:srgbClr val="353535"/>
                </a:solidFill>
              </a:rPr>
              <a:t> of the computer that’s pretty good at most things.</a:t>
            </a:r>
            <a:endParaRPr sz="2000">
              <a:solidFill>
                <a:srgbClr val="353535"/>
              </a:solidFill>
            </a:endParaRPr>
          </a:p>
        </p:txBody>
      </p:sp>
      <p:sp>
        <p:nvSpPr>
          <p:cNvPr id="116" name="Google Shape;116;p18"/>
          <p:cNvSpPr txBox="1"/>
          <p:nvPr/>
        </p:nvSpPr>
        <p:spPr>
          <a:xfrm>
            <a:off x="387173" y="4720625"/>
            <a:ext cx="4578900" cy="12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sz="1700">
                <a:solidFill>
                  <a:srgbClr val="353535"/>
                </a:solidFill>
              </a:rPr>
              <a:t>A typical CPU is rated at 125 - 190 W. </a:t>
            </a:r>
            <a:r>
              <a:rPr lang="en-US" sz="1200">
                <a:solidFill>
                  <a:srgbClr val="8F8F8F"/>
                </a:solidFill>
              </a:rPr>
              <a:t>Slightly less than a rice cooker.</a:t>
            </a:r>
            <a:endParaRPr sz="1200">
              <a:solidFill>
                <a:srgbClr val="8F8F8F"/>
              </a:solidFill>
            </a:endParaRPr>
          </a:p>
          <a:p>
            <a:pPr indent="-336550" lvl="0" marL="457200" rtl="0" algn="l">
              <a:spcBef>
                <a:spcPts val="1000"/>
              </a:spcBef>
              <a:spcAft>
                <a:spcPts val="1000"/>
              </a:spcAft>
              <a:buClr>
                <a:srgbClr val="353535"/>
              </a:buClr>
              <a:buSzPts val="1700"/>
              <a:buChar char="●"/>
            </a:pPr>
            <a:r>
              <a:rPr lang="en-US" sz="1700">
                <a:solidFill>
                  <a:srgbClr val="353535"/>
                </a:solidFill>
              </a:rPr>
              <a:t>AMD and Intel own ~100% of server CPU marketshare.* </a:t>
            </a:r>
            <a:endParaRPr sz="1700">
              <a:solidFill>
                <a:srgbClr val="353535"/>
              </a:solidFill>
            </a:endParaRPr>
          </a:p>
        </p:txBody>
      </p:sp>
      <p:pic>
        <p:nvPicPr>
          <p:cNvPr id="117" name="Google Shape;11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05762" y="2262752"/>
            <a:ext cx="3243326" cy="2162776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8"/>
          <p:cNvSpPr txBox="1"/>
          <p:nvPr/>
        </p:nvSpPr>
        <p:spPr>
          <a:xfrm>
            <a:off x="5526175" y="4499250"/>
            <a:ext cx="5602500" cy="21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800"/>
              <a:buChar char="●"/>
            </a:pPr>
            <a:r>
              <a:rPr lang="en-US" sz="1800">
                <a:solidFill>
                  <a:srgbClr val="353535"/>
                </a:solidFill>
              </a:rPr>
              <a:t>A single Nvidia Blackwell GPU is rated at 700 to 1,200 W. </a:t>
            </a:r>
            <a:r>
              <a:rPr lang="en-US" sz="1200">
                <a:solidFill>
                  <a:srgbClr val="8F8F8F"/>
                </a:solidFill>
              </a:rPr>
              <a:t>Between a refrigerator and a window AC unit.</a:t>
            </a:r>
            <a:endParaRPr sz="1200">
              <a:solidFill>
                <a:srgbClr val="8F8F8F"/>
              </a:solidFill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353535"/>
              </a:buClr>
              <a:buSzPts val="1800"/>
              <a:buChar char="●"/>
            </a:pPr>
            <a:r>
              <a:rPr lang="en-US" sz="1800">
                <a:solidFill>
                  <a:srgbClr val="353535"/>
                </a:solidFill>
              </a:rPr>
              <a:t>Nvidia owns</a:t>
            </a:r>
            <a:r>
              <a:rPr lang="en-US" sz="1800">
                <a:solidFill>
                  <a:srgbClr val="353535"/>
                </a:solidFill>
              </a:rPr>
              <a:t> 90% of the server GPU marketshare.</a:t>
            </a:r>
            <a:endParaRPr sz="1800">
              <a:solidFill>
                <a:srgbClr val="353535"/>
              </a:solidFill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Clr>
                <a:srgbClr val="353535"/>
              </a:buClr>
              <a:buSzPts val="1800"/>
              <a:buChar char="●"/>
            </a:pPr>
            <a:r>
              <a:rPr lang="en-US" sz="1800">
                <a:solidFill>
                  <a:srgbClr val="353535"/>
                </a:solidFill>
              </a:rPr>
              <a:t>Nvidia chips are currently made in Taiwan by Taiwan Semiconductor Manufacturing Company.</a:t>
            </a:r>
            <a:endParaRPr sz="1800">
              <a:solidFill>
                <a:srgbClr val="353535"/>
              </a:solidFill>
            </a:endParaRPr>
          </a:p>
        </p:txBody>
      </p:sp>
      <p:sp>
        <p:nvSpPr>
          <p:cNvPr id="119" name="Google Shape;119;p18"/>
          <p:cNvSpPr txBox="1"/>
          <p:nvPr/>
        </p:nvSpPr>
        <p:spPr>
          <a:xfrm>
            <a:off x="5526175" y="1154550"/>
            <a:ext cx="56025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353535"/>
                </a:solidFill>
              </a:rPr>
              <a:t>The </a:t>
            </a:r>
            <a:r>
              <a:rPr b="1" lang="en-US" sz="2000">
                <a:solidFill>
                  <a:srgbClr val="353535"/>
                </a:solidFill>
              </a:rPr>
              <a:t>Graphical Processing Unit</a:t>
            </a:r>
            <a:r>
              <a:rPr lang="en-US" sz="2000">
                <a:solidFill>
                  <a:srgbClr val="353535"/>
                </a:solidFill>
              </a:rPr>
              <a:t> (GPU) is a </a:t>
            </a:r>
            <a:r>
              <a:rPr lang="en-US" sz="2000">
                <a:solidFill>
                  <a:srgbClr val="353535"/>
                </a:solidFill>
                <a:highlight>
                  <a:srgbClr val="FDB863"/>
                </a:highlight>
              </a:rPr>
              <a:t>super-specialized brain</a:t>
            </a:r>
            <a:r>
              <a:rPr lang="en-US" sz="2000">
                <a:solidFill>
                  <a:srgbClr val="353535"/>
                </a:solidFill>
              </a:rPr>
              <a:t> that’s good at computing, </a:t>
            </a:r>
            <a:r>
              <a:rPr lang="en-US" sz="2000">
                <a:solidFill>
                  <a:srgbClr val="353535"/>
                </a:solidFill>
              </a:rPr>
              <a:t>geometry</a:t>
            </a:r>
            <a:r>
              <a:rPr lang="en-US" sz="2000">
                <a:solidFill>
                  <a:srgbClr val="353535"/>
                </a:solidFill>
              </a:rPr>
              <a:t>, and linear algebra.</a:t>
            </a:r>
            <a:endParaRPr sz="2000">
              <a:solidFill>
                <a:srgbClr val="353535"/>
              </a:solidFill>
            </a:endParaRPr>
          </a:p>
        </p:txBody>
      </p:sp>
      <p:sp>
        <p:nvSpPr>
          <p:cNvPr id="120" name="Google Shape;120;p18"/>
          <p:cNvSpPr txBox="1"/>
          <p:nvPr>
            <p:ph idx="1" type="body"/>
          </p:nvPr>
        </p:nvSpPr>
        <p:spPr>
          <a:xfrm>
            <a:off x="0" y="6562500"/>
            <a:ext cx="7650900" cy="295500"/>
          </a:xfrm>
          <a:prstGeom prst="rect">
            <a:avLst/>
          </a:prstGeom>
        </p:spPr>
        <p:txBody>
          <a:bodyPr anchorCtr="0" anchor="t" bIns="64000" lIns="274300" spcFirstLastPara="1" rIns="274300" wrap="square" tIns="64000">
            <a:spAutoFit/>
          </a:bodyPr>
          <a:lstStyle/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* For now.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50935" y="575598"/>
            <a:ext cx="3555225" cy="36098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9"/>
          <p:cNvSpPr txBox="1"/>
          <p:nvPr/>
        </p:nvSpPr>
        <p:spPr>
          <a:xfrm>
            <a:off x="355600" y="362955"/>
            <a:ext cx="108966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solidFill>
                  <a:srgbClr val="353535"/>
                </a:solidFill>
              </a:rPr>
              <a:t>Computing Generates Heat</a:t>
            </a:r>
            <a:endParaRPr b="1" sz="3400">
              <a:solidFill>
                <a:srgbClr val="353535"/>
              </a:solidFill>
            </a:endParaRPr>
          </a:p>
        </p:txBody>
      </p:sp>
      <p:pic>
        <p:nvPicPr>
          <p:cNvPr id="128" name="Google Shape;128;p19" title="internals-9-3267947268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5324" y="1560299"/>
            <a:ext cx="5543525" cy="3955502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9"/>
          <p:cNvSpPr txBox="1"/>
          <p:nvPr/>
        </p:nvSpPr>
        <p:spPr>
          <a:xfrm>
            <a:off x="5546725" y="5736675"/>
            <a:ext cx="5580900" cy="738900"/>
          </a:xfrm>
          <a:prstGeom prst="rect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rgbClr val="353535"/>
                </a:solidFill>
              </a:rPr>
              <a:t>Cooling systems </a:t>
            </a:r>
            <a:r>
              <a:rPr i="1" lang="en-US" sz="1800">
                <a:solidFill>
                  <a:srgbClr val="353535"/>
                </a:solidFill>
                <a:highlight>
                  <a:schemeClr val="lt2"/>
                </a:highlight>
              </a:rPr>
              <a:t>of all sizes</a:t>
            </a:r>
            <a:r>
              <a:rPr i="1" lang="en-US" sz="1800">
                <a:solidFill>
                  <a:srgbClr val="353535"/>
                </a:solidFill>
              </a:rPr>
              <a:t> include fans, heat sinks, and water loops, these also take energy to operate</a:t>
            </a:r>
            <a:r>
              <a:rPr i="1" lang="en-US" sz="1800">
                <a:solidFill>
                  <a:srgbClr val="353535"/>
                </a:solidFill>
              </a:rPr>
              <a:t>.</a:t>
            </a:r>
            <a:endParaRPr i="1" sz="1800">
              <a:solidFill>
                <a:srgbClr val="353535"/>
              </a:solidFill>
            </a:endParaRPr>
          </a:p>
        </p:txBody>
      </p:sp>
      <p:pic>
        <p:nvPicPr>
          <p:cNvPr id="130" name="Google Shape;130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88375" y="3507563"/>
            <a:ext cx="2341948" cy="178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 txBox="1"/>
          <p:nvPr>
            <p:ph type="title"/>
          </p:nvPr>
        </p:nvSpPr>
        <p:spPr>
          <a:xfrm>
            <a:off x="0" y="-212366"/>
            <a:ext cx="10896600" cy="212400"/>
          </a:xfrm>
          <a:prstGeom prst="rect">
            <a:avLst/>
          </a:prstGeom>
        </p:spPr>
        <p:txBody>
          <a:bodyPr anchorCtr="0" anchor="b" bIns="0" lIns="0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0"/>
          <p:cNvSpPr txBox="1"/>
          <p:nvPr>
            <p:ph idx="1" type="body"/>
          </p:nvPr>
        </p:nvSpPr>
        <p:spPr>
          <a:xfrm>
            <a:off x="0" y="6397242"/>
            <a:ext cx="6678000" cy="461700"/>
          </a:xfrm>
          <a:prstGeom prst="rect">
            <a:avLst/>
          </a:prstGeom>
        </p:spPr>
        <p:txBody>
          <a:bodyPr anchorCtr="0" anchor="t" bIns="64000" lIns="274300" spcFirstLastPara="1" rIns="274300" wrap="square" tIns="64000">
            <a:sp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00"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3"/>
              </a:rPr>
              <a:t>Shehabi et al (2025). 2024 United States Data Center Energy Usage Report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lang="en-US" sz="1200"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4"/>
              </a:rPr>
              <a:t>International Energy Agency (2025) Energy and AI.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02924" y="1219200"/>
            <a:ext cx="7221811" cy="4942725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0"/>
          <p:cNvSpPr txBox="1"/>
          <p:nvPr>
            <p:ph type="title"/>
          </p:nvPr>
        </p:nvSpPr>
        <p:spPr>
          <a:xfrm>
            <a:off x="0" y="0"/>
            <a:ext cx="11359500" cy="868500"/>
          </a:xfrm>
          <a:prstGeom prst="rect">
            <a:avLst/>
          </a:prstGeom>
        </p:spPr>
        <p:txBody>
          <a:bodyPr anchorCtr="0" anchor="b" bIns="0" lIns="0" spcFirstLastPara="1" rIns="91425" wrap="square" tIns="4570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/>
              <a:t>Data Centers are Growing in the US</a:t>
            </a:r>
            <a:endParaRPr b="1" sz="3000"/>
          </a:p>
        </p:txBody>
      </p:sp>
      <p:sp>
        <p:nvSpPr>
          <p:cNvPr id="140" name="Google Shape;140;p20"/>
          <p:cNvSpPr txBox="1"/>
          <p:nvPr/>
        </p:nvSpPr>
        <p:spPr>
          <a:xfrm>
            <a:off x="9324725" y="4276775"/>
            <a:ext cx="1915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353535"/>
                </a:solidFill>
              </a:rPr>
              <a:t>184 TWh in 2024</a:t>
            </a:r>
            <a:endParaRPr sz="1700">
              <a:solidFill>
                <a:srgbClr val="353535"/>
              </a:solidFill>
            </a:endParaRPr>
          </a:p>
        </p:txBody>
      </p:sp>
      <p:sp>
        <p:nvSpPr>
          <p:cNvPr id="141" name="Google Shape;141;p20"/>
          <p:cNvSpPr/>
          <p:nvPr/>
        </p:nvSpPr>
        <p:spPr>
          <a:xfrm>
            <a:off x="7175500" y="4393775"/>
            <a:ext cx="224400" cy="212400"/>
          </a:xfrm>
          <a:prstGeom prst="ellipse">
            <a:avLst/>
          </a:prstGeom>
          <a:solidFill>
            <a:srgbClr val="9900FF"/>
          </a:solidFill>
          <a:ln cap="flat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42" name="Google Shape;142;p20"/>
          <p:cNvCxnSpPr>
            <a:stCxn id="140" idx="1"/>
            <a:endCxn id="141" idx="6"/>
          </p:cNvCxnSpPr>
          <p:nvPr/>
        </p:nvCxnSpPr>
        <p:spPr>
          <a:xfrm rot="10800000">
            <a:off x="7399925" y="4499975"/>
            <a:ext cx="1924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1"/>
          <p:cNvSpPr txBox="1"/>
          <p:nvPr>
            <p:ph idx="1" type="body"/>
          </p:nvPr>
        </p:nvSpPr>
        <p:spPr>
          <a:xfrm>
            <a:off x="0" y="6562508"/>
            <a:ext cx="7122600" cy="295500"/>
          </a:xfrm>
          <a:prstGeom prst="rect">
            <a:avLst/>
          </a:prstGeom>
        </p:spPr>
        <p:txBody>
          <a:bodyPr anchorCtr="0" anchor="t" bIns="64000" lIns="274300" spcFirstLastPara="1" rIns="274300" wrap="square" tIns="640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Haensch (2026), </a:t>
            </a:r>
            <a:r>
              <a:rPr i="1" lang="en-US" sz="120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Wisconsin Data Center Map</a:t>
            </a:r>
            <a:r>
              <a:rPr lang="en-US" sz="120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.</a:t>
            </a:r>
            <a:endParaRPr i="1"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p21" title="Screenshot 2026-07-15 at 1.21.46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196" y="1036938"/>
            <a:ext cx="5971954" cy="5357125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1"/>
          <p:cNvSpPr txBox="1"/>
          <p:nvPr>
            <p:ph type="title"/>
          </p:nvPr>
        </p:nvSpPr>
        <p:spPr>
          <a:xfrm>
            <a:off x="0" y="0"/>
            <a:ext cx="11359500" cy="868500"/>
          </a:xfrm>
          <a:prstGeom prst="rect">
            <a:avLst/>
          </a:prstGeom>
        </p:spPr>
        <p:txBody>
          <a:bodyPr anchorCtr="0" anchor="b" bIns="0" lIns="0" spcFirstLastPara="1" rIns="91425" wrap="square" tIns="4570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Current Data Center Footprint in </a:t>
            </a:r>
            <a:r>
              <a:rPr lang="en-US" sz="3000"/>
              <a:t>Wisconsin</a:t>
            </a:r>
            <a:endParaRPr b="1" sz="3000"/>
          </a:p>
        </p:txBody>
      </p:sp>
      <p:sp>
        <p:nvSpPr>
          <p:cNvPr id="151" name="Google Shape;151;p21"/>
          <p:cNvSpPr txBox="1"/>
          <p:nvPr/>
        </p:nvSpPr>
        <p:spPr>
          <a:xfrm>
            <a:off x="6700699" y="1985575"/>
            <a:ext cx="4818300" cy="36735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100"/>
              <a:buChar char="●"/>
            </a:pPr>
            <a:r>
              <a:rPr b="1" lang="en-US" sz="2100">
                <a:solidFill>
                  <a:srgbClr val="353535"/>
                </a:solidFill>
              </a:rPr>
              <a:t>Beaver Dam</a:t>
            </a:r>
            <a:r>
              <a:rPr lang="en-US" sz="2100">
                <a:solidFill>
                  <a:srgbClr val="353535"/>
                </a:solidFill>
              </a:rPr>
              <a:t> - Meta’s 700,000 square foot AI-workload campus.</a:t>
            </a:r>
            <a:endParaRPr sz="2100">
              <a:solidFill>
                <a:srgbClr val="353535"/>
              </a:solidFill>
            </a:endParaRPr>
          </a:p>
          <a:p>
            <a:pPr indent="-361950" lvl="0" marL="457200" rtl="0" algn="l">
              <a:spcBef>
                <a:spcPts val="1000"/>
              </a:spcBef>
              <a:spcAft>
                <a:spcPts val="0"/>
              </a:spcAft>
              <a:buClr>
                <a:srgbClr val="353535"/>
              </a:buClr>
              <a:buSzPts val="2100"/>
              <a:buChar char="●"/>
            </a:pPr>
            <a:r>
              <a:rPr b="1" lang="en-US" sz="2100">
                <a:solidFill>
                  <a:srgbClr val="353535"/>
                </a:solidFill>
              </a:rPr>
              <a:t>Port Washington</a:t>
            </a:r>
            <a:r>
              <a:rPr lang="en-US" sz="2100">
                <a:solidFill>
                  <a:srgbClr val="353535"/>
                </a:solidFill>
              </a:rPr>
              <a:t> - Vantage Data Centers’ “Stargate” data center developed in partnership with OpenAI and Oracle.</a:t>
            </a:r>
            <a:endParaRPr sz="2100">
              <a:solidFill>
                <a:srgbClr val="353535"/>
              </a:solidFill>
            </a:endParaRPr>
          </a:p>
          <a:p>
            <a:pPr indent="-361950" lvl="0" marL="457200" rtl="0" algn="l">
              <a:spcBef>
                <a:spcPts val="1000"/>
              </a:spcBef>
              <a:spcAft>
                <a:spcPts val="1000"/>
              </a:spcAft>
              <a:buClr>
                <a:srgbClr val="353535"/>
              </a:buClr>
              <a:buSzPts val="2100"/>
              <a:buChar char="●"/>
            </a:pPr>
            <a:r>
              <a:rPr b="1" lang="en-US" sz="2100">
                <a:solidFill>
                  <a:srgbClr val="353535"/>
                </a:solidFill>
              </a:rPr>
              <a:t>Mt. Pleasant </a:t>
            </a:r>
            <a:r>
              <a:rPr lang="en-US" sz="2100">
                <a:solidFill>
                  <a:srgbClr val="353535"/>
                </a:solidFill>
              </a:rPr>
              <a:t>- Microsoft’s multi-site campus in Mount Pleasant; Phase 1 operational as of June 23, 2026.</a:t>
            </a:r>
            <a:endParaRPr sz="2100">
              <a:solidFill>
                <a:srgbClr val="353535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2"/>
          <p:cNvSpPr/>
          <p:nvPr/>
        </p:nvSpPr>
        <p:spPr>
          <a:xfrm>
            <a:off x="279400" y="1155700"/>
            <a:ext cx="11080200" cy="4660800"/>
          </a:xfrm>
          <a:prstGeom prst="rect">
            <a:avLst/>
          </a:prstGeom>
          <a:solidFill>
            <a:srgbClr val="8F8F8F"/>
          </a:solidFill>
          <a:ln cap="flat" cmpd="sng" w="9525">
            <a:solidFill>
              <a:srgbClr val="8F8F8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22"/>
          <p:cNvSpPr txBox="1"/>
          <p:nvPr>
            <p:ph type="title"/>
          </p:nvPr>
        </p:nvSpPr>
        <p:spPr>
          <a:xfrm>
            <a:off x="0" y="0"/>
            <a:ext cx="11359500" cy="868500"/>
          </a:xfrm>
          <a:prstGeom prst="rect">
            <a:avLst/>
          </a:prstGeom>
        </p:spPr>
        <p:txBody>
          <a:bodyPr anchorCtr="0" anchor="b" bIns="0" lIns="0" spcFirstLastPara="1" rIns="91425" wrap="square" tIns="4570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/>
              <a:t>The Wisconsin Data Center </a:t>
            </a:r>
            <a:r>
              <a:rPr b="1" lang="en-US" sz="3000"/>
              <a:t>Discourse</a:t>
            </a:r>
            <a:endParaRPr b="1" sz="3000"/>
          </a:p>
        </p:txBody>
      </p:sp>
      <p:graphicFrame>
        <p:nvGraphicFramePr>
          <p:cNvPr id="158" name="Google Shape;158;p22"/>
          <p:cNvGraphicFramePr/>
          <p:nvPr/>
        </p:nvGraphicFramePr>
        <p:xfrm>
          <a:off x="366850" y="126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{0EBFF338-AFAB-47C5-B05F-1EE8B228E06C}</a:tableStyleId>
              </a:tblPr>
              <a:tblGrid>
                <a:gridCol w="3637125"/>
                <a:gridCol w="3637125"/>
                <a:gridCol w="36371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b="1" lang="en-US" sz="2200"/>
                        <a:t>Benefit</a:t>
                      </a:r>
                      <a:endParaRPr b="1" sz="2200"/>
                    </a:p>
                  </a:txBody>
                  <a:tcPr marT="91425" marB="91425" marR="91425" marL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b="1" lang="en-US" sz="2200"/>
                        <a:t>Risk</a:t>
                      </a:r>
                      <a:endParaRPr b="1" sz="2200"/>
                    </a:p>
                  </a:txBody>
                  <a:tcPr marT="91425" marB="91425" marR="91425" marL="91425">
                    <a:solidFill>
                      <a:schemeClr val="lt2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b="1" lang="en-US" sz="2200"/>
                        <a:t>Jobs</a:t>
                      </a:r>
                      <a:endParaRPr b="1" sz="2200"/>
                    </a:p>
                  </a:txBody>
                  <a:tcPr marT="91425" marB="91425" marR="91425" marL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US"/>
                        <a:t>Create lots of </a:t>
                      </a:r>
                      <a:r>
                        <a:rPr b="1" lang="en-US"/>
                        <a:t>high-tech jobs</a:t>
                      </a:r>
                      <a:r>
                        <a:rPr lang="en-US"/>
                        <a:t> and high paying jobs.</a:t>
                      </a:r>
                      <a:endParaRPr/>
                    </a:p>
                  </a:txBody>
                  <a:tcPr marT="91425" marB="91425" marR="91425" marL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b="1" lang="en-US"/>
                        <a:t>Job creation is minimal</a:t>
                      </a:r>
                      <a:r>
                        <a:rPr lang="en-US"/>
                        <a:t>, and mostly limited to temporary construction jobs.</a:t>
                      </a:r>
                      <a:endParaRPr/>
                    </a:p>
                  </a:txBody>
                  <a:tcPr marT="91425" marB="91425" marR="91425" marL="91425">
                    <a:solidFill>
                      <a:schemeClr val="lt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b="1" lang="en-US" sz="2200"/>
                        <a:t>Economic Activity</a:t>
                      </a:r>
                      <a:endParaRPr b="1" sz="2200"/>
                    </a:p>
                  </a:txBody>
                  <a:tcPr marT="91425" marB="91425" marR="91425" marL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US"/>
                        <a:t>Generate </a:t>
                      </a:r>
                      <a:r>
                        <a:rPr b="1" lang="en-US"/>
                        <a:t>economic</a:t>
                      </a:r>
                      <a:r>
                        <a:rPr b="1" lang="en-US"/>
                        <a:t> activity beyond the data center</a:t>
                      </a:r>
                      <a:r>
                        <a:rPr lang="en-US"/>
                        <a:t>, </a:t>
                      </a:r>
                      <a:r>
                        <a:rPr lang="en-US"/>
                        <a:t>including secondary (manufacturing, HVAC,...) and tertiary (restaurants, rental markets,...) businesses.</a:t>
                      </a:r>
                      <a:endParaRPr/>
                    </a:p>
                  </a:txBody>
                  <a:tcPr marT="91425" marB="91425" marR="91425" marL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US"/>
                        <a:t>Construction generates </a:t>
                      </a:r>
                      <a:r>
                        <a:rPr b="1" lang="en-US"/>
                        <a:t>temporary economic activity while burdening local infrastructure</a:t>
                      </a:r>
                      <a:r>
                        <a:rPr lang="en-US"/>
                        <a:t>, and the eventual economic multiplier is too small to be meaningful. </a:t>
                      </a:r>
                      <a:endParaRPr/>
                    </a:p>
                  </a:txBody>
                  <a:tcPr marT="91425" marB="91425" marR="91425" marL="91425">
                    <a:solidFill>
                      <a:schemeClr val="lt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b="1" lang="en-US" sz="2200"/>
                        <a:t>Tax Revenue</a:t>
                      </a:r>
                      <a:endParaRPr b="1" sz="2200"/>
                    </a:p>
                  </a:txBody>
                  <a:tcPr marT="91425" marB="91425" marR="91425" marL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US"/>
                        <a:t>Net new </a:t>
                      </a:r>
                      <a:r>
                        <a:rPr lang="en-US"/>
                        <a:t>construction</a:t>
                      </a:r>
                      <a:r>
                        <a:rPr lang="en-US"/>
                        <a:t> allows a tax levy increase. A </a:t>
                      </a:r>
                      <a:r>
                        <a:rPr b="1" lang="en-US"/>
                        <a:t>broadened tax base will keep taxes down</a:t>
                      </a:r>
                      <a:r>
                        <a:rPr lang="en-US"/>
                        <a:t> for residents. </a:t>
                      </a:r>
                      <a:endParaRPr/>
                    </a:p>
                  </a:txBody>
                  <a:tcPr marT="91425" marB="91425" marR="91425" marL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US"/>
                        <a:t>Financing instruments and construction timelines mean it can be 20 years before the increase is realized. Also, tax revenue </a:t>
                      </a:r>
                      <a:r>
                        <a:rPr b="1" lang="en-US"/>
                        <a:t>concentrates risk</a:t>
                      </a:r>
                      <a:r>
                        <a:rPr lang="en-US"/>
                        <a:t> in one big payer.</a:t>
                      </a:r>
                      <a:endParaRPr/>
                    </a:p>
                  </a:txBody>
                  <a:tcPr marT="91425" marB="91425" marR="91425" marL="91425">
                    <a:solidFill>
                      <a:schemeClr val="lt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b="1" lang="en-US" sz="2200"/>
                        <a:t>Wisconsin Tech Hub</a:t>
                      </a:r>
                      <a:endParaRPr b="1" sz="2200"/>
                    </a:p>
                  </a:txBody>
                  <a:tcPr marT="91425" marB="91425" marR="91425" marL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US"/>
                        <a:t>Attract </a:t>
                      </a:r>
                      <a:r>
                        <a:rPr b="1" lang="en-US"/>
                        <a:t>big </a:t>
                      </a:r>
                      <a:r>
                        <a:rPr b="1" lang="en-US"/>
                        <a:t>corporations</a:t>
                      </a:r>
                      <a:r>
                        <a:rPr b="1" lang="en-US"/>
                        <a:t> and high-growth startups</a:t>
                      </a:r>
                      <a:r>
                        <a:rPr lang="en-US"/>
                        <a:t>, create partnerships with local universities to support local education and workforce development.</a:t>
                      </a:r>
                      <a:endParaRPr/>
                    </a:p>
                  </a:txBody>
                  <a:tcPr marT="91425" marB="91425" marR="91425" marL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US"/>
                        <a:t>Tech hubs are usually </a:t>
                      </a:r>
                      <a:r>
                        <a:rPr b="1" lang="en-US"/>
                        <a:t>driven by software rather than data centers</a:t>
                      </a:r>
                      <a:r>
                        <a:rPr lang="en-US"/>
                        <a:t> (e.g. Seattle, Silicon Valley, Austin), and it would take 100s of data centers here to attract supply chain manufacturers.</a:t>
                      </a:r>
                      <a:endParaRPr/>
                    </a:p>
                  </a:txBody>
                  <a:tcPr marT="91425" marB="91425" marR="91425" marL="91425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59" name="Google Shape;159;p22"/>
          <p:cNvSpPr txBox="1"/>
          <p:nvPr/>
        </p:nvSpPr>
        <p:spPr>
          <a:xfrm>
            <a:off x="6392400" y="5989525"/>
            <a:ext cx="4967100" cy="461700"/>
          </a:xfrm>
          <a:prstGeom prst="rect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rgbClr val="353535"/>
                </a:solidFill>
              </a:rPr>
              <a:t>Data centers are </a:t>
            </a:r>
            <a:r>
              <a:rPr i="1" lang="en-US" sz="1800">
                <a:solidFill>
                  <a:srgbClr val="353535"/>
                </a:solidFill>
                <a:highlight>
                  <a:schemeClr val="lt2"/>
                </a:highlight>
              </a:rPr>
              <a:t>neither all benefit, nor all risk</a:t>
            </a:r>
            <a:r>
              <a:rPr i="1" lang="en-US" sz="1800">
                <a:solidFill>
                  <a:srgbClr val="353535"/>
                </a:solidFill>
              </a:rPr>
              <a:t>.</a:t>
            </a:r>
            <a:endParaRPr i="1" sz="1800">
              <a:solidFill>
                <a:srgbClr val="353535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UW-Madison 2">
      <a:dk1>
        <a:srgbClr val="202020"/>
      </a:dk1>
      <a:lt1>
        <a:srgbClr val="FFFFFF"/>
      </a:lt1>
      <a:dk2>
        <a:srgbClr val="101010"/>
      </a:dk2>
      <a:lt2>
        <a:srgbClr val="DADFE1"/>
      </a:lt2>
      <a:accent1>
        <a:srgbClr val="C5050C"/>
      </a:accent1>
      <a:accent2>
        <a:srgbClr val="8DD3CE"/>
      </a:accent2>
      <a:accent3>
        <a:srgbClr val="FCCB51"/>
      </a:accent3>
      <a:accent4>
        <a:srgbClr val="ADADAD"/>
      </a:accent4>
      <a:accent5>
        <a:srgbClr val="006992"/>
      </a:accent5>
      <a:accent6>
        <a:srgbClr val="432E4F"/>
      </a:accent6>
      <a:hlink>
        <a:srgbClr val="0479A8"/>
      </a:hlink>
      <a:folHlink>
        <a:srgbClr val="0479A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